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889" r:id="rId1"/>
  </p:sldMasterIdLst>
  <p:notesMasterIdLst>
    <p:notesMasterId r:id="rId44"/>
  </p:notesMasterIdLst>
  <p:handoutMasterIdLst>
    <p:handoutMasterId r:id="rId45"/>
  </p:handoutMasterIdLst>
  <p:sldIdLst>
    <p:sldId id="1503" r:id="rId2"/>
    <p:sldId id="1687" r:id="rId3"/>
    <p:sldId id="1678" r:id="rId4"/>
    <p:sldId id="1679" r:id="rId5"/>
    <p:sldId id="1521" r:id="rId6"/>
    <p:sldId id="1653" r:id="rId7"/>
    <p:sldId id="1680" r:id="rId8"/>
    <p:sldId id="1524" r:id="rId9"/>
    <p:sldId id="1596" r:id="rId10"/>
    <p:sldId id="1669" r:id="rId11"/>
    <p:sldId id="1597" r:id="rId12"/>
    <p:sldId id="1670" r:id="rId13"/>
    <p:sldId id="1651" r:id="rId14"/>
    <p:sldId id="1671" r:id="rId15"/>
    <p:sldId id="1599" r:id="rId16"/>
    <p:sldId id="1704" r:id="rId17"/>
    <p:sldId id="1705" r:id="rId18"/>
    <p:sldId id="1526" r:id="rId19"/>
    <p:sldId id="1662" r:id="rId20"/>
    <p:sldId id="1690" r:id="rId21"/>
    <p:sldId id="1698" r:id="rId22"/>
    <p:sldId id="1699" r:id="rId23"/>
    <p:sldId id="1700" r:id="rId24"/>
    <p:sldId id="1701" r:id="rId25"/>
    <p:sldId id="1702" r:id="rId26"/>
    <p:sldId id="1703" r:id="rId27"/>
    <p:sldId id="1654" r:id="rId28"/>
    <p:sldId id="1656" r:id="rId29"/>
    <p:sldId id="1673" r:id="rId30"/>
    <p:sldId id="1674" r:id="rId31"/>
    <p:sldId id="1675" r:id="rId32"/>
    <p:sldId id="1661" r:id="rId33"/>
    <p:sldId id="1668" r:id="rId34"/>
    <p:sldId id="1677" r:id="rId35"/>
    <p:sldId id="1691" r:id="rId36"/>
    <p:sldId id="1692" r:id="rId37"/>
    <p:sldId id="1693" r:id="rId38"/>
    <p:sldId id="1694" r:id="rId39"/>
    <p:sldId id="1695" r:id="rId40"/>
    <p:sldId id="1696" r:id="rId41"/>
    <p:sldId id="1697" r:id="rId42"/>
    <p:sldId id="1667" r:id="rId43"/>
  </p:sldIdLst>
  <p:sldSz cx="12599988" cy="864076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79191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58383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437574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916765" algn="l" rtl="0" fontAlgn="base">
      <a:spcBef>
        <a:spcPct val="0"/>
      </a:spcBef>
      <a:spcAft>
        <a:spcPct val="0"/>
      </a:spcAft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395957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875148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354339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833531" algn="l" defTabSz="958383" rtl="0" eaLnBrk="1" latinLnBrk="0" hangingPunct="1">
      <a:defRPr sz="2119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134A73B-D397-4333-9346-1DAFC83CF2E5}">
          <p14:sldIdLst>
            <p14:sldId id="1503"/>
            <p14:sldId id="1687"/>
            <p14:sldId id="1678"/>
            <p14:sldId id="1679"/>
            <p14:sldId id="1521"/>
            <p14:sldId id="1653"/>
            <p14:sldId id="1680"/>
            <p14:sldId id="1524"/>
            <p14:sldId id="1596"/>
            <p14:sldId id="1669"/>
            <p14:sldId id="1597"/>
            <p14:sldId id="1670"/>
            <p14:sldId id="1651"/>
            <p14:sldId id="1671"/>
            <p14:sldId id="1599"/>
            <p14:sldId id="1704"/>
            <p14:sldId id="1705"/>
            <p14:sldId id="1526"/>
            <p14:sldId id="1662"/>
            <p14:sldId id="1690"/>
            <p14:sldId id="1698"/>
            <p14:sldId id="1699"/>
            <p14:sldId id="1700"/>
            <p14:sldId id="1701"/>
            <p14:sldId id="1702"/>
            <p14:sldId id="1703"/>
            <p14:sldId id="1654"/>
            <p14:sldId id="1656"/>
            <p14:sldId id="1673"/>
            <p14:sldId id="1674"/>
            <p14:sldId id="1675"/>
            <p14:sldId id="1661"/>
            <p14:sldId id="1668"/>
            <p14:sldId id="1677"/>
            <p14:sldId id="1691"/>
            <p14:sldId id="1692"/>
            <p14:sldId id="1693"/>
            <p14:sldId id="1694"/>
            <p14:sldId id="1695"/>
            <p14:sldId id="1696"/>
            <p14:sldId id="1697"/>
            <p14:sldId id="16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3" userDrawn="1">
          <p15:clr>
            <a:srgbClr val="A4A3A4"/>
          </p15:clr>
        </p15:guide>
        <p15:guide id="2" orient="horz" pos="839" userDrawn="1">
          <p15:clr>
            <a:srgbClr val="A4A3A4"/>
          </p15:clr>
        </p15:guide>
        <p15:guide id="3" orient="horz" pos="5103" userDrawn="1">
          <p15:clr>
            <a:srgbClr val="A4A3A4"/>
          </p15:clr>
        </p15:guide>
        <p15:guide id="5" orient="horz" pos="1610" userDrawn="1">
          <p15:clr>
            <a:srgbClr val="A4A3A4"/>
          </p15:clr>
        </p15:guide>
        <p15:guide id="6" orient="horz" pos="930" userDrawn="1">
          <p15:clr>
            <a:srgbClr val="A4A3A4"/>
          </p15:clr>
        </p15:guide>
        <p15:guide id="7" pos="226" userDrawn="1">
          <p15:clr>
            <a:srgbClr val="A4A3A4"/>
          </p15:clr>
        </p15:guide>
        <p15:guide id="8" pos="499" userDrawn="1">
          <p15:clr>
            <a:srgbClr val="A4A3A4"/>
          </p15:clr>
        </p15:guide>
        <p15:guide id="9" pos="4059" userDrawn="1">
          <p15:clr>
            <a:srgbClr val="A4A3A4"/>
          </p15:clr>
        </p15:guide>
        <p15:guide id="10" pos="4513" userDrawn="1">
          <p15:clr>
            <a:srgbClr val="A4A3A4"/>
          </p15:clr>
        </p15:guide>
        <p15:guide id="11" pos="7665" userDrawn="1">
          <p15:clr>
            <a:srgbClr val="A4A3A4"/>
          </p15:clr>
        </p15:guide>
        <p15:guide id="13" pos="1587" userDrawn="1">
          <p15:clr>
            <a:srgbClr val="A4A3A4"/>
          </p15:clr>
        </p15:guide>
        <p15:guide id="14" orient="horz" pos="1111" userDrawn="1">
          <p15:clr>
            <a:srgbClr val="A4A3A4"/>
          </p15:clr>
        </p15:guide>
        <p15:guide id="15" orient="horz" pos="1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vova" initials="AL" lastIdx="2" clrIdx="0"/>
  <p:cmAuthor id="1" name="Гончарова Татьяна Вячеславовна" initials="ГТВ" lastIdx="7" clrIdx="1">
    <p:extLst>
      <p:ext uri="{19B8F6BF-5375-455C-9EA6-DF929625EA0E}">
        <p15:presenceInfo xmlns:p15="http://schemas.microsoft.com/office/powerpoint/2012/main" userId="S-1-5-21-2509222527-3473664192-1900209780-6232" providerId="AD"/>
      </p:ext>
    </p:extLst>
  </p:cmAuthor>
  <p:cmAuthor id="2" name="Тарасов Вадим Александрович" initials="ТВА" lastIdx="1" clrIdx="2">
    <p:extLst>
      <p:ext uri="{19B8F6BF-5375-455C-9EA6-DF929625EA0E}">
        <p15:presenceInfo xmlns:p15="http://schemas.microsoft.com/office/powerpoint/2012/main" userId="S-1-5-21-2509222527-3473664192-1900209780-25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9DBFF"/>
    <a:srgbClr val="E1EBFF"/>
    <a:srgbClr val="197EC6"/>
    <a:srgbClr val="037ABB"/>
    <a:srgbClr val="22930F"/>
    <a:srgbClr val="A3CE86"/>
    <a:srgbClr val="9DCA7E"/>
    <a:srgbClr val="A7FEA0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6318" autoAdjust="0"/>
  </p:normalViewPr>
  <p:slideViewPr>
    <p:cSldViewPr snapToGrid="0" showGuides="1">
      <p:cViewPr varScale="1">
        <p:scale>
          <a:sx n="88" d="100"/>
          <a:sy n="88" d="100"/>
        </p:scale>
        <p:origin x="1542" y="102"/>
      </p:cViewPr>
      <p:guideLst>
        <p:guide orient="horz" pos="363"/>
        <p:guide orient="horz" pos="839"/>
        <p:guide orient="horz" pos="5103"/>
        <p:guide orient="horz" pos="1610"/>
        <p:guide orient="horz" pos="930"/>
        <p:guide pos="226"/>
        <p:guide pos="499"/>
        <p:guide pos="4059"/>
        <p:guide pos="4513"/>
        <p:guide pos="7665"/>
        <p:guide pos="1587"/>
        <p:guide orient="horz" pos="1111"/>
        <p:guide orient="horz" pos="14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496" y="66"/>
      </p:cViewPr>
      <p:guideLst>
        <p:guide orient="horz" pos="3127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F88FB-E88A-4DDD-9425-B7D61A8B6B80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BB445208-8C3D-4087-951B-15047331A6FE}">
      <dgm:prSet phldrT="[Текст]" custT="1"/>
      <dgm:spPr>
        <a:solidFill>
          <a:srgbClr val="5B9BD5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Создание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0 - 6 мес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0A4C49A-73C9-4C06-B256-DA6D988C34D2}" type="par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99AE8FB-425A-4EDD-A9ED-8B273F0CA717}" type="sib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8AD3F6D-AD60-40AF-8F9A-E1AB10F3CD65}">
      <dgm:prSet phldrT="[Текст]" custT="1"/>
      <dgm:spPr>
        <a:solidFill>
          <a:srgbClr val="197EC6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Становление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6 - 12 мес. </a:t>
          </a:r>
        </a:p>
      </dgm:t>
    </dgm:pt>
    <dgm:pt modelId="{78A181EF-819E-450B-9D11-3F0A2D86548E}" type="par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CFD825E-5146-42DD-BD9F-86120241B547}" type="sib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F222A0-95B0-4A55-BFF6-9B773C21E1C0}">
      <dgm:prSet custT="1"/>
      <dgm:spPr>
        <a:solidFill>
          <a:srgbClr val="1F4E79"/>
        </a:solidFill>
      </dgm:spPr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12 + мес. </a:t>
          </a:r>
        </a:p>
      </dgm:t>
    </dgm:pt>
    <dgm:pt modelId="{6410BAC0-2254-43C9-A2C0-3586F76A7A35}" type="par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7DDAF80-B169-4AD0-BD59-C35B83C9589D}" type="sib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3102B80-D8D2-43F2-9A18-402162EC6305}" type="pres">
      <dgm:prSet presAssocID="{8ADF88FB-E88A-4DDD-9425-B7D61A8B6B80}" presName="Name0" presStyleCnt="0">
        <dgm:presLayoutVars>
          <dgm:dir/>
          <dgm:animLvl val="lvl"/>
          <dgm:resizeHandles val="exact"/>
        </dgm:presLayoutVars>
      </dgm:prSet>
      <dgm:spPr/>
    </dgm:pt>
    <dgm:pt modelId="{C6E47710-EE87-43CB-9126-C90BFDBE3498}" type="pres">
      <dgm:prSet presAssocID="{BB445208-8C3D-4087-951B-15047331A6FE}" presName="parTxOnly" presStyleLbl="node1" presStyleIdx="0" presStyleCnt="3" custScaleX="91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699E9-0DCD-409D-9B23-E1A3DE125BDB}" type="pres">
      <dgm:prSet presAssocID="{E99AE8FB-425A-4EDD-A9ED-8B273F0CA717}" presName="parTxOnlySpace" presStyleCnt="0"/>
      <dgm:spPr/>
    </dgm:pt>
    <dgm:pt modelId="{743A05F2-3F79-43DA-BBB9-1D3DA4DE6C7E}" type="pres">
      <dgm:prSet presAssocID="{C8AD3F6D-AD60-40AF-8F9A-E1AB10F3CD65}" presName="parTxOnly" presStyleLbl="node1" presStyleIdx="1" presStyleCnt="3" custScaleX="92166" custScaleY="100000" custLinFactNeighborX="29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F928E-3A17-4B7F-93E4-E2C0198ED34B}" type="pres">
      <dgm:prSet presAssocID="{9CFD825E-5146-42DD-BD9F-86120241B547}" presName="parTxOnlySpace" presStyleCnt="0"/>
      <dgm:spPr/>
    </dgm:pt>
    <dgm:pt modelId="{1BE733AD-E99C-43F4-8193-CFE27702FB3A}" type="pres">
      <dgm:prSet presAssocID="{2EF222A0-95B0-4A55-BFF6-9B773C21E1C0}" presName="parTxOnly" presStyleLbl="node1" presStyleIdx="2" presStyleCnt="3" custScaleX="98049" custLinFactX="11713" custLinFactNeighborX="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E9291F-7C80-406E-96C8-C7A703415C35}" type="presOf" srcId="{C8AD3F6D-AD60-40AF-8F9A-E1AB10F3CD65}" destId="{743A05F2-3F79-43DA-BBB9-1D3DA4DE6C7E}" srcOrd="0" destOrd="0" presId="urn:microsoft.com/office/officeart/2005/8/layout/chevron1"/>
    <dgm:cxn modelId="{D9430F62-FFD7-4F7A-A19B-F866DF6263D5}" type="presOf" srcId="{BB445208-8C3D-4087-951B-15047331A6FE}" destId="{C6E47710-EE87-43CB-9126-C90BFDBE3498}" srcOrd="0" destOrd="0" presId="urn:microsoft.com/office/officeart/2005/8/layout/chevron1"/>
    <dgm:cxn modelId="{DEBFEAA9-4EC7-412B-972D-AB98834AD183}" srcId="{8ADF88FB-E88A-4DDD-9425-B7D61A8B6B80}" destId="{BB445208-8C3D-4087-951B-15047331A6FE}" srcOrd="0" destOrd="0" parTransId="{D0A4C49A-73C9-4C06-B256-DA6D988C34D2}" sibTransId="{E99AE8FB-425A-4EDD-A9ED-8B273F0CA717}"/>
    <dgm:cxn modelId="{F8FF0082-97BF-4F83-9488-AEB986E693A9}" srcId="{8ADF88FB-E88A-4DDD-9425-B7D61A8B6B80}" destId="{C8AD3F6D-AD60-40AF-8F9A-E1AB10F3CD65}" srcOrd="1" destOrd="0" parTransId="{78A181EF-819E-450B-9D11-3F0A2D86548E}" sibTransId="{9CFD825E-5146-42DD-BD9F-86120241B547}"/>
    <dgm:cxn modelId="{33AF5EC4-43E3-4807-B2B4-CC7E35F650F4}" type="presOf" srcId="{8ADF88FB-E88A-4DDD-9425-B7D61A8B6B80}" destId="{C3102B80-D8D2-43F2-9A18-402162EC6305}" srcOrd="0" destOrd="0" presId="urn:microsoft.com/office/officeart/2005/8/layout/chevron1"/>
    <dgm:cxn modelId="{D16EFE69-186B-45B7-BAD5-651289BED226}" srcId="{8ADF88FB-E88A-4DDD-9425-B7D61A8B6B80}" destId="{2EF222A0-95B0-4A55-BFF6-9B773C21E1C0}" srcOrd="2" destOrd="0" parTransId="{6410BAC0-2254-43C9-A2C0-3586F76A7A35}" sibTransId="{77DDAF80-B169-4AD0-BD59-C35B83C9589D}"/>
    <dgm:cxn modelId="{250FB323-3D45-4E8E-836E-439F91AE9BD7}" type="presOf" srcId="{2EF222A0-95B0-4A55-BFF6-9B773C21E1C0}" destId="{1BE733AD-E99C-43F4-8193-CFE27702FB3A}" srcOrd="0" destOrd="0" presId="urn:microsoft.com/office/officeart/2005/8/layout/chevron1"/>
    <dgm:cxn modelId="{C41C6FF2-2BCD-4494-84E7-1240773282EF}" type="presParOf" srcId="{C3102B80-D8D2-43F2-9A18-402162EC6305}" destId="{C6E47710-EE87-43CB-9126-C90BFDBE3498}" srcOrd="0" destOrd="0" presId="urn:microsoft.com/office/officeart/2005/8/layout/chevron1"/>
    <dgm:cxn modelId="{54DEB60D-8F1E-4B90-A3E2-0893324FB527}" type="presParOf" srcId="{C3102B80-D8D2-43F2-9A18-402162EC6305}" destId="{BA3699E9-0DCD-409D-9B23-E1A3DE125BDB}" srcOrd="1" destOrd="0" presId="urn:microsoft.com/office/officeart/2005/8/layout/chevron1"/>
    <dgm:cxn modelId="{28C31E79-0CD1-48DD-BF50-AE51DA8F3CF2}" type="presParOf" srcId="{C3102B80-D8D2-43F2-9A18-402162EC6305}" destId="{743A05F2-3F79-43DA-BBB9-1D3DA4DE6C7E}" srcOrd="2" destOrd="0" presId="urn:microsoft.com/office/officeart/2005/8/layout/chevron1"/>
    <dgm:cxn modelId="{018F6CBA-24CC-4D62-8E51-E2022EAB57CE}" type="presParOf" srcId="{C3102B80-D8D2-43F2-9A18-402162EC6305}" destId="{007F928E-3A17-4B7F-93E4-E2C0198ED34B}" srcOrd="3" destOrd="0" presId="urn:microsoft.com/office/officeart/2005/8/layout/chevron1"/>
    <dgm:cxn modelId="{D93ECE84-0890-400D-A4C9-B15F98DC1A3E}" type="presParOf" srcId="{C3102B80-D8D2-43F2-9A18-402162EC6305}" destId="{1BE733AD-E99C-43F4-8193-CFE27702FB3A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47710-EE87-43CB-9126-C90BFDBE3498}">
      <dsp:nvSpPr>
        <dsp:cNvPr id="0" name=""/>
        <dsp:cNvSpPr/>
      </dsp:nvSpPr>
      <dsp:spPr>
        <a:xfrm>
          <a:off x="1521" y="0"/>
          <a:ext cx="4181385" cy="897878"/>
        </a:xfrm>
        <a:prstGeom prst="chevron">
          <a:avLst/>
        </a:prstGeom>
        <a:solidFill>
          <a:srgbClr val="5B9BD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0 - 6 мес</a:t>
          </a:r>
          <a:r>
            <a:rPr lang="ru-RU" sz="18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50460" y="0"/>
        <a:ext cx="3283507" cy="897878"/>
      </dsp:txXfrm>
    </dsp:sp>
    <dsp:sp modelId="{743A05F2-3F79-43DA-BBB9-1D3DA4DE6C7E}">
      <dsp:nvSpPr>
        <dsp:cNvPr id="0" name=""/>
        <dsp:cNvSpPr/>
      </dsp:nvSpPr>
      <dsp:spPr>
        <a:xfrm>
          <a:off x="3741553" y="0"/>
          <a:ext cx="4191390" cy="897878"/>
        </a:xfrm>
        <a:prstGeom prst="chevron">
          <a:avLst/>
        </a:prstGeom>
        <a:solidFill>
          <a:srgbClr val="197EC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Arial" panose="020B0604020202020204" pitchFamily="34" charset="0"/>
              <a:cs typeface="Arial" panose="020B0604020202020204" pitchFamily="34" charset="0"/>
            </a:rPr>
            <a:t>Становление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6 - 12 мес. </a:t>
          </a:r>
        </a:p>
      </dsp:txBody>
      <dsp:txXfrm>
        <a:off x="4190492" y="0"/>
        <a:ext cx="3293512" cy="897878"/>
      </dsp:txXfrm>
    </dsp:sp>
    <dsp:sp modelId="{1BE733AD-E99C-43F4-8193-CFE27702FB3A}">
      <dsp:nvSpPr>
        <dsp:cNvPr id="0" name=""/>
        <dsp:cNvSpPr/>
      </dsp:nvSpPr>
      <dsp:spPr>
        <a:xfrm>
          <a:off x="7466288" y="0"/>
          <a:ext cx="4458929" cy="897878"/>
        </a:xfrm>
        <a:prstGeom prst="chevron">
          <a:avLst/>
        </a:prstGeom>
        <a:solidFill>
          <a:srgbClr val="1F4E7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</a:t>
          </a:r>
          <a: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kern="1200" dirty="0">
              <a:latin typeface="Arial" panose="020B0604020202020204" pitchFamily="34" charset="0"/>
              <a:cs typeface="Arial" panose="020B0604020202020204" pitchFamily="34" charset="0"/>
            </a:rPr>
            <a:t>12 + мес. </a:t>
          </a:r>
        </a:p>
      </dsp:txBody>
      <dsp:txXfrm>
        <a:off x="7915227" y="0"/>
        <a:ext cx="3561051" cy="897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51078" y="1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42B58284-BD55-477D-829B-0D8B66B41141}" type="datetimeFigureOut">
              <a:rPr lang="en-US"/>
              <a:pPr/>
              <a:t>5/21/2018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428736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51078" y="9428736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B000AF5B-B840-4C36-ABEB-C07F7C1C287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74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51078" y="1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660D0E8B-676B-4AF2-96B6-20F8C726C38A}" type="datetimeFigureOut">
              <a:rPr lang="en-US"/>
              <a:pPr/>
              <a:t>5/21/2018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744538"/>
            <a:ext cx="542766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648" tIns="68827" rIns="137648" bIns="68827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143" y="4715157"/>
            <a:ext cx="5439391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28736"/>
            <a:ext cx="294659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51078" y="9428736"/>
            <a:ext cx="29450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7712EFF2-E535-4F8D-9276-91B171A7836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248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778686" indent="-299495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1197978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1677170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2156361" indent="-239596" algn="l" rtl="0" eaLnBrk="0" fontAlgn="base" hangingPunct="0">
      <a:spcBef>
        <a:spcPct val="30000"/>
      </a:spcBef>
      <a:spcAft>
        <a:spcPct val="0"/>
      </a:spcAft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2395957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2875148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3354339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3833531" algn="l" defTabSz="958383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2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28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1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99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527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6150" eaLnBrk="1" hangingPunct="1">
              <a:spcBef>
                <a:spcPct val="0"/>
              </a:spcBef>
            </a:pPr>
            <a:endParaRPr lang="ru-RU" altLang="ru-RU" sz="130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61294D-798C-4772-921F-11365C8947B4}" type="slidenum">
              <a:rPr lang="ru-RU" altLang="ru-RU" smtClean="0">
                <a:latin typeface="Calibri" panose="020F0502020204030204" pitchFamily="34" charset="0"/>
              </a:rPr>
              <a:pPr/>
              <a:t>42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6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299374" y="3243722"/>
            <a:ext cx="10001242" cy="2153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1163111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1866933" y="8257871"/>
            <a:ext cx="387770" cy="18174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1093324" rtl="0" eaLnBrk="1" fontAlgn="base" latinLnBrk="0" hangingPunct="1">
              <a:lnSpc>
                <a:spcPts val="1434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272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093324" rtl="0" eaLnBrk="1" fontAlgn="base" latinLnBrk="0" hangingPunct="1">
                <a:lnSpc>
                  <a:spcPts val="1434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72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844799" y="228781"/>
            <a:ext cx="9409903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lang="en-US" sz="2800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1163111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0" y="69717"/>
            <a:ext cx="2235200" cy="101681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353264" y="1123564"/>
            <a:ext cx="1189116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18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66775" y="8008938"/>
            <a:ext cx="2833688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90B3D-13D6-4906-BEB9-903DE36AD8CF}" type="datetime1">
              <a:rPr lang="ru-RU"/>
              <a:pPr>
                <a:defRPr/>
              </a:pPr>
              <a:t>21.05.2018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3538" y="8008938"/>
            <a:ext cx="4252912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9525" y="8008938"/>
            <a:ext cx="2833688" cy="460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EBD16-B57B-4577-8469-93B7921DFC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899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20" r:id="rId2"/>
    <p:sldLayoutId id="2147483921" r:id="rId3"/>
    <p:sldLayoutId id="2147483924" r:id="rId4"/>
  </p:sldLayoutIdLst>
  <p:transition/>
  <p:hf hdr="0" dt="0"/>
  <p:txStyles>
    <p:titleStyle>
      <a:lvl1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2pPr>
      <a:lvl3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3pPr>
      <a:lvl4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4pPr>
      <a:lvl5pPr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5pPr>
      <a:lvl6pPr marL="546662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6pPr>
      <a:lvl7pPr marL="1093324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7pPr>
      <a:lvl8pPr marL="1639986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8pPr>
      <a:lvl9pPr marL="2186649" algn="l" defTabSz="1218602" rtl="0" fontAlgn="base">
        <a:lnSpc>
          <a:spcPts val="4066"/>
        </a:lnSpc>
        <a:spcBef>
          <a:spcPct val="0"/>
        </a:spcBef>
        <a:spcAft>
          <a:spcPct val="0"/>
        </a:spcAft>
        <a:defRPr sz="2926" b="1">
          <a:solidFill>
            <a:schemeClr val="tx1"/>
          </a:solidFill>
          <a:latin typeface="Arial" pitchFamily="34" charset="0"/>
        </a:defRPr>
      </a:lvl9pPr>
    </p:titleStyle>
    <p:bodyStyle>
      <a:lvl1pPr marL="457450" indent="-457450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272">
          <a:solidFill>
            <a:schemeClr val="tx1"/>
          </a:solidFill>
          <a:latin typeface="+mn-lt"/>
          <a:ea typeface="+mn-ea"/>
          <a:cs typeface="+mn-cs"/>
        </a:defRPr>
      </a:lvl1pPr>
      <a:lvl2pPr marL="242962" indent="-242962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272">
          <a:solidFill>
            <a:schemeClr val="tx1"/>
          </a:solidFill>
          <a:latin typeface="+mn-lt"/>
        </a:defRPr>
      </a:lvl2pPr>
      <a:lvl3pPr marL="476432" indent="-233471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272">
          <a:solidFill>
            <a:schemeClr val="tx1"/>
          </a:solidFill>
          <a:latin typeface="+mn-lt"/>
        </a:defRPr>
      </a:lvl3pPr>
      <a:lvl4pPr marL="719392" indent="-242962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•"/>
        <a:defRPr sz="1145">
          <a:solidFill>
            <a:schemeClr val="tx1"/>
          </a:solidFill>
          <a:latin typeface="+mn-lt"/>
        </a:defRPr>
      </a:lvl4pPr>
      <a:lvl5pPr marL="949067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5pPr>
      <a:lvl6pPr marL="1495728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6pPr>
      <a:lvl7pPr marL="2042391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7pPr>
      <a:lvl8pPr marL="2589053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8pPr>
      <a:lvl9pPr marL="3135713" indent="-229675" algn="l" defTabSz="1218602" rtl="0" fontAlgn="base">
        <a:spcBef>
          <a:spcPct val="0"/>
        </a:spcBef>
        <a:spcAft>
          <a:spcPts val="359"/>
        </a:spcAft>
        <a:buFont typeface="Arial" pitchFamily="34" charset="0"/>
        <a:buChar char="‒"/>
        <a:defRPr sz="114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1pPr>
      <a:lvl2pPr marL="546662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2pPr>
      <a:lvl3pPr marL="1093324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3pPr>
      <a:lvl4pPr marL="1639986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4pPr>
      <a:lvl5pPr marL="2186649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5pPr>
      <a:lvl6pPr marL="2733311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6pPr>
      <a:lvl7pPr marL="3279973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7pPr>
      <a:lvl8pPr marL="3826635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8pPr>
      <a:lvl9pPr marL="4373297" algn="l" defTabSz="1093324" rtl="0" eaLnBrk="1" latinLnBrk="0" hangingPunct="1">
        <a:defRPr sz="21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info@corpmsp.ru" TargetMode="External"/><Relationship Id="rId7" Type="http://schemas.openxmlformats.org/officeDocument/2006/relationships/hyperlink" Target="https://agro-coop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mbn.ru/" TargetMode="External"/><Relationship Id="rId5" Type="http://schemas.openxmlformats.org/officeDocument/2006/relationships/hyperlink" Target="http://www.mspbank.ru/" TargetMode="External"/><Relationship Id="rId4" Type="http://schemas.openxmlformats.org/officeDocument/2006/relationships/hyperlink" Target="http://www.corpmsp.ru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122" y="3820536"/>
            <a:ext cx="10233743" cy="21533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Комплекс мер поддержки</a:t>
            </a:r>
            <a:br>
              <a:rPr lang="ru-RU" sz="4800" dirty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для сельскохозяйственных </a:t>
            </a:r>
            <a:r>
              <a:rPr lang="ru-RU" sz="4800" dirty="0" smtClean="0">
                <a:solidFill>
                  <a:srgbClr val="0070C0"/>
                </a:solidFill>
                <a:latin typeface="Arial Narrow" pitchFamily="34" charset="0"/>
              </a:rPr>
              <a:t>кооперативов и фермеров-членов </a:t>
            </a:r>
            <a:r>
              <a:rPr lang="ru-RU" sz="4800" dirty="0">
                <a:solidFill>
                  <a:srgbClr val="0070C0"/>
                </a:solidFill>
                <a:latin typeface="Arial Narrow" pitchFamily="34" charset="0"/>
              </a:rPr>
              <a:t>сельскохозяйственных кооперативов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299376" y="7168450"/>
            <a:ext cx="10001242" cy="527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  <a:lvl2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78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57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40035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714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Москва, 201</a:t>
            </a:r>
            <a:r>
              <a:rPr lang="en-US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8</a:t>
            </a:r>
            <a:r>
              <a:rPr lang="ru-RU" sz="20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7" y="912202"/>
            <a:ext cx="5860394" cy="2665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3535" y="484094"/>
            <a:ext cx="4130936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По состоянию на 17.05.2018г.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2750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10328762" y="1702051"/>
            <a:ext cx="270934" cy="6037580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31286" y="511629"/>
            <a:ext cx="1513691" cy="4789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7511552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383581"/>
              </p:ext>
            </p:extLst>
          </p:nvPr>
        </p:nvGraphicFramePr>
        <p:xfrm>
          <a:off x="2295618" y="1702051"/>
          <a:ext cx="8053024" cy="6062472"/>
        </p:xfrm>
        <a:graphic>
          <a:graphicData uri="http://schemas.openxmlformats.org/drawingml/2006/table">
            <a:tbl>
              <a:tblPr/>
              <a:tblGrid>
                <a:gridCol w="1128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9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087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 средств для обеспечения  хозяйственной деятельности и развития бизнеса, включая проведение сезонных работ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25 млн.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000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строительство цехов для приемки и переработки молока, включая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имущества;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строительство объектов/ сооружений для хранения продукции, (</a:t>
                      </a:r>
                      <a:r>
                        <a:rPr kumimoji="0" lang="ru-RU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фруктохранилища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овощехранилища,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105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L-Shape 10"/>
          <p:cNvSpPr/>
          <p:nvPr/>
        </p:nvSpPr>
        <p:spPr>
          <a:xfrm rot="13701821">
            <a:off x="1659953" y="448260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20462"/>
              </p:ext>
            </p:extLst>
          </p:nvPr>
        </p:nvGraphicFramePr>
        <p:xfrm>
          <a:off x="2295618" y="1182903"/>
          <a:ext cx="7994995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9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694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0721876" y="4174537"/>
            <a:ext cx="1623101" cy="109260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217569"/>
            <a:ext cx="2044564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2204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9221289" y="519038"/>
            <a:ext cx="2967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600" y="414429"/>
            <a:ext cx="8710820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2823" y="3062319"/>
            <a:ext cx="2230342" cy="63334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Корпорация МСП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084907"/>
              </p:ext>
            </p:extLst>
          </p:nvPr>
        </p:nvGraphicFramePr>
        <p:xfrm>
          <a:off x="2747349" y="1562060"/>
          <a:ext cx="9441065" cy="4365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8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сельскохозяйственных кооперативов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сельскохозяйственный потребительский кооператив или производственный кооператив.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совместно с РГО.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</a:p>
                    <a:p>
                      <a:pPr algn="ctr"/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– не менее 20 % от стоимости предмета лизинга;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 лизинга – только оборудование и крупный рогатый скот специализированных мясных пород, выращенный в Российской Федерации в целях разведения</a:t>
                      </a:r>
                      <a:r>
                        <a:rPr lang="ru-RU" altLang="ru-RU" sz="100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6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 развития </a:t>
                      </a:r>
                      <a:r>
                        <a:rPr lang="ru-RU" altLang="ru-RU" sz="1100" b="1" kern="1200" baseline="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endParaRPr lang="ru-RU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сельскохозяйственных кооперативов и их членов, осуществляющих производство и реализацию сельскохозяйственной продукции.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9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 в сфере сельского хозяйства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включает лизинг сельхозтехники (в </a:t>
                      </a:r>
                      <a:r>
                        <a:rPr lang="ru-RU" sz="10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автотехники) и оборудования, племенных животных (в том числе, КРС);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предметом лизинга может выступать сельскохозяйственная техника, автотехника и оборудование, племенные животные и крупный рогатый скот специализированных мясных пород, выращенный в Российской Федерации в целях разведения;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- до 15%;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лизинга - до 7 лет.</a:t>
                      </a:r>
                      <a:endParaRPr lang="ru-RU" sz="10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L-Shape 10"/>
          <p:cNvSpPr/>
          <p:nvPr/>
        </p:nvSpPr>
        <p:spPr>
          <a:xfrm rot="13701821">
            <a:off x="2172773" y="3152621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348639"/>
              </p:ext>
            </p:extLst>
          </p:nvPr>
        </p:nvGraphicFramePr>
        <p:xfrm>
          <a:off x="2747349" y="1217723"/>
          <a:ext cx="9429900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8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7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8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279764" y="5973982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-370147" y="6140367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5317"/>
              </p:ext>
            </p:extLst>
          </p:nvPr>
        </p:nvGraphicFramePr>
        <p:xfrm>
          <a:off x="2747349" y="6013650"/>
          <a:ext cx="9470302" cy="1468072"/>
        </p:xfrm>
        <a:graphic>
          <a:graphicData uri="http://schemas.openxmlformats.org/drawingml/2006/table">
            <a:tbl>
              <a:tblPr/>
              <a:tblGrid>
                <a:gridCol w="1813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82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8072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L-Shape 10"/>
          <p:cNvSpPr/>
          <p:nvPr/>
        </p:nvSpPr>
        <p:spPr>
          <a:xfrm rot="13701821">
            <a:off x="2001835" y="6378081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11866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221289" y="519038"/>
            <a:ext cx="2967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600" y="414429"/>
            <a:ext cx="888522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sp>
        <p:nvSpPr>
          <p:cNvPr id="16" name="L-Shape 10"/>
          <p:cNvSpPr/>
          <p:nvPr/>
        </p:nvSpPr>
        <p:spPr>
          <a:xfrm rot="13701821">
            <a:off x="2179341" y="337743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43702"/>
              </p:ext>
            </p:extLst>
          </p:nvPr>
        </p:nvGraphicFramePr>
        <p:xfrm>
          <a:off x="2078916" y="1737911"/>
          <a:ext cx="8621920" cy="6226166"/>
        </p:xfrm>
        <a:graphic>
          <a:graphicData uri="http://schemas.openxmlformats.org/drawingml/2006/table">
            <a:tbl>
              <a:tblPr/>
              <a:tblGrid>
                <a:gridCol w="120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3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087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Агросезон</a:t>
                      </a: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проведение сезонных работ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ЮЛ и ИП, отнесенные к категории субъекта «</a:t>
                      </a:r>
                      <a:r>
                        <a:rPr lang="ru-RU" alt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микропредприятия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в соответствии с 209-ФЗ, сельскохозяйственные производственные и потребительские кооперативы.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недвижимого и движимого имущества, ТМЦ, гарантии и поручительства в рамках НГС.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87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 средств для обеспечения  хозяйственной деятельности и развития бизнеса, включая проведение сезонных работ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25 млн. рублей</a:t>
                      </a: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105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000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строительство цехов для приемки и переработки молока, включая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имущества;</a:t>
                      </a: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строительство объектов/ сооружений для хранения продукции, (</a:t>
                      </a:r>
                      <a:r>
                        <a:rPr kumimoji="0" lang="ru-RU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фруктохранилища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овощехранилища,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105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737725"/>
              </p:ext>
            </p:extLst>
          </p:nvPr>
        </p:nvGraphicFramePr>
        <p:xfrm>
          <a:off x="2078916" y="1209228"/>
          <a:ext cx="8621920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0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46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811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равая фигурная скобка 23"/>
          <p:cNvSpPr/>
          <p:nvPr/>
        </p:nvSpPr>
        <p:spPr>
          <a:xfrm>
            <a:off x="10806125" y="1742541"/>
            <a:ext cx="270934" cy="5986899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100367" y="3989632"/>
            <a:ext cx="1315456" cy="1492716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101" y="8009774"/>
            <a:ext cx="9308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* в </a:t>
            </a:r>
            <a:r>
              <a:rPr lang="ru-RU" sz="1100" i="1" dirty="0"/>
              <a:t>рамках </a:t>
            </a:r>
            <a:r>
              <a:rPr lang="ru-RU" sz="11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1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1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399651"/>
            <a:ext cx="1838162" cy="67181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2" name="L-Shape 10"/>
          <p:cNvSpPr/>
          <p:nvPr/>
        </p:nvSpPr>
        <p:spPr>
          <a:xfrm rot="13701821">
            <a:off x="1504340" y="449775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9221289" y="519038"/>
            <a:ext cx="3020125" cy="5150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599" y="414429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87779"/>
              </p:ext>
            </p:extLst>
          </p:nvPr>
        </p:nvGraphicFramePr>
        <p:xfrm>
          <a:off x="2309244" y="1181375"/>
          <a:ext cx="9932170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64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66180"/>
              </p:ext>
            </p:extLst>
          </p:nvPr>
        </p:nvGraphicFramePr>
        <p:xfrm>
          <a:off x="2309244" y="1521314"/>
          <a:ext cx="9932172" cy="456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6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825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en-US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единоличного исполнительного органа субъекта  МСП;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 Агента  или заклад векселя АО «МСП Банк» или поручительство РГО в объеме 20% от суммы кредита;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прямая гарантия для развития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АО «Корпорация «МСП» в объеме 60% от суммы кредита (залоговое обеспечение не требуется);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получателями являются сельскохозяйственные производственные и потребительские кооперативы (за исключением кредитных) и фермерские хозяйства - члены сельскохозяйственных потребительских кооперативов.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92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Кредитный кооператив**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кредитный продукт для СКПК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млн – </a:t>
                      </a: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 для конечного заемщика (МСП)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(но не позднее срока возврата кредита по кредитному договору между АО «МСП Банк» и СКПК)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Финансовые и организационные критерии к Заемщику устанавливаются АО «МСП Банк».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 должен быть ЮЛ/ ИП – резидент РФ, член СКПК, срок деятельности с даты гос. регистрации до даты заключения договора займа не менее 6 мес. и др.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Обеспечение:</a:t>
                      </a:r>
                    </a:p>
                    <a:p>
                      <a:pPr marL="546662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Поручительство председателя кооператива и директора (при наличии) на весь срок действия кредитного договора по всем денежным обязательствам СКПК, возникшим из кредитного договора;</a:t>
                      </a:r>
                    </a:p>
                    <a:p>
                      <a:pPr marL="546662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Залог прав (требований) по займам, предоставленным СКПК субъектам МСП за счет средств АО «МСП Банк», на сумму не менее суммы выдаваемой кредитной линии.</a:t>
                      </a:r>
                    </a:p>
                    <a:p>
                      <a:pPr marL="546662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Залоговое обеспечение  в объеме, не менее 70% от суммы кредита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06695" y="3585662"/>
            <a:ext cx="1579378" cy="43720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1734666" y="3570846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304" y="8003847"/>
            <a:ext cx="11752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/>
              <a:t>* в </a:t>
            </a:r>
            <a:r>
              <a:rPr lang="ru-RU" sz="1100" i="1" dirty="0"/>
              <a:t>рамках Постановления </a:t>
            </a:r>
            <a:r>
              <a:rPr lang="ru-RU" sz="1100" i="1" dirty="0" smtClean="0"/>
              <a:t>Правительства РФ 1528 (программа льготного кредитования Минсельхоза России)</a:t>
            </a:r>
          </a:p>
          <a:p>
            <a:r>
              <a:rPr lang="ru-RU" sz="1100" i="1" dirty="0"/>
              <a:t>** продукт в процессе разработки; структура обеспечения может быть уточнена в случае создания нового гарантийного продукта АО «Корпорация «МСП» в рамках </a:t>
            </a:r>
            <a:r>
              <a:rPr lang="ru-RU" sz="1100" i="1" dirty="0" smtClean="0"/>
              <a:t>НГС</a:t>
            </a:r>
            <a:endParaRPr lang="ru-RU" sz="11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304" y="6661153"/>
            <a:ext cx="1897599" cy="52361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1" name="L-Shape 10"/>
          <p:cNvSpPr/>
          <p:nvPr/>
        </p:nvSpPr>
        <p:spPr>
          <a:xfrm rot="13701821">
            <a:off x="1703145" y="6724933"/>
            <a:ext cx="476475" cy="56082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14489"/>
              </p:ext>
            </p:extLst>
          </p:nvPr>
        </p:nvGraphicFramePr>
        <p:xfrm>
          <a:off x="2309243" y="6114365"/>
          <a:ext cx="9932171" cy="1793748"/>
        </p:xfrm>
        <a:graphic>
          <a:graphicData uri="http://schemas.openxmlformats.org/drawingml/2006/table">
            <a:tbl>
              <a:tblPr/>
              <a:tblGrid>
                <a:gridCol w="163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7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225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23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3,0 %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9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306695" y="6093159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6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9063128" y="446314"/>
            <a:ext cx="2595472" cy="534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542" y="349616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472491"/>
            <a:ext cx="1838162" cy="67181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504340" y="4569725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96655"/>
              </p:ext>
            </p:extLst>
          </p:nvPr>
        </p:nvGraphicFramePr>
        <p:xfrm>
          <a:off x="2078916" y="1718196"/>
          <a:ext cx="8725766" cy="6073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531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1635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136">
                  <a:extLst>
                    <a:ext uri="{9D8B030D-6E8A-4147-A177-3AD203B41FA5}">
                      <a16:colId xmlns:a16="http://schemas.microsoft.com/office/drawing/2014/main" val="2423533658"/>
                    </a:ext>
                  </a:extLst>
                </a:gridCol>
                <a:gridCol w="1207925">
                  <a:extLst>
                    <a:ext uri="{9D8B030D-6E8A-4147-A177-3AD203B41FA5}">
                      <a16:colId xmlns:a16="http://schemas.microsoft.com/office/drawing/2014/main" val="1229482924"/>
                    </a:ext>
                  </a:extLst>
                </a:gridCol>
                <a:gridCol w="2527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189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Оборотное кредитование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проведение полевых работ;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кредиты на пополнение оборотных средств, овердрафты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  <a:endParaRPr lang="ru-RU" sz="105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 1 до 3 лет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 1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5%*</a:t>
                      </a:r>
                    </a:p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овердрафта - 50% от чистых кредитных оборотов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Движимое и недвижимое имущество, ТМЦ, залог будущего урожая, поручительство, допускается предоставление частично необеспеченных кредитов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  <a:tr h="1136009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Инвестиционное кредитовани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endParaRPr lang="ru-RU" sz="105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endParaRPr lang="en-US" sz="9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приобретение техники, оборудования, с/х животных, с/х земель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  <a:endParaRPr lang="ru-RU" sz="105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 1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5%*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Приобретаемое оборудование и </a:t>
                      </a: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с/х </a:t>
                      </a:r>
                      <a:r>
                        <a:rPr lang="ru-RU" sz="110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животные, движимое и недвижимое имущество, </a:t>
                      </a: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поручительство, допускается предоставление частично необеспеченных кредитов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358"/>
                  </a:ext>
                </a:extLst>
              </a:tr>
              <a:tr h="987246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Рефинансиро-вание</a:t>
                      </a: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Рефинансирование кредитов, полученных на текущие и инвестиционные цели</a:t>
                      </a:r>
                      <a:endParaRPr lang="en-US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заемщика, </a:t>
                      </a:r>
                      <a:r>
                        <a:rPr lang="ru-RU" sz="105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дофинанси-рование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 лет</a:t>
                      </a:r>
                    </a:p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Определяется индивидуально 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движимого и недвижимого имущества, в том числе имущества, обремененного правом залога первоначального кредитора</a:t>
                      </a:r>
                      <a:endParaRPr lang="ru-RU" sz="11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78107"/>
                  </a:ext>
                </a:extLst>
              </a:tr>
              <a:tr h="1029369">
                <a:tc rowSpan="3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Пополнение оборотных средств (финансирования текущей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деятельности.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Проведение сезонных работ.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50млн.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 (только </a:t>
                      </a:r>
                      <a:r>
                        <a:rPr lang="ru-RU" sz="11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членов кооператива)</a:t>
                      </a:r>
                      <a:endParaRPr lang="ru-RU" sz="11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</a:pPr>
                      <a:endParaRPr lang="ru-RU" sz="11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основных средств: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техники, в том числе б/у;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оборудования;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земельных участков с/х назначения.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612">
                <a:tc vMerge="1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</a:t>
                      </a:r>
                      <a:endParaRPr lang="ru-RU" sz="110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 24 месяцев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Бланк до 25%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Собственное участие заемщика за счет средств гранта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9781"/>
              </p:ext>
            </p:extLst>
          </p:nvPr>
        </p:nvGraphicFramePr>
        <p:xfrm>
          <a:off x="2078915" y="1193236"/>
          <a:ext cx="8590001" cy="48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96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10668917" y="1696510"/>
            <a:ext cx="270934" cy="6222907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1045436" y="4080980"/>
            <a:ext cx="1319104" cy="1492716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9063128" y="446314"/>
            <a:ext cx="2595472" cy="5343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542" y="349616"/>
            <a:ext cx="9409903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72736"/>
              </p:ext>
            </p:extLst>
          </p:nvPr>
        </p:nvGraphicFramePr>
        <p:xfrm>
          <a:off x="2506134" y="1389028"/>
          <a:ext cx="9720080" cy="1988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7570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2092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7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Гранты </a:t>
                      </a:r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материально-технической 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базы </a:t>
                      </a:r>
                      <a:r>
                        <a:rPr lang="ru-RU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сельскохозяйственного 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потребительского</a:t>
                      </a:r>
                      <a:r>
                        <a:rPr lang="ru-RU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кооператива: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строительство, реконструкцию или модернизацию производственных объектов;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и монтаж оборудования и техники для производственных объектов, оснащения лабораторий производственного контроля качества и безопасности продукции;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специализированного транспорта;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уплату части взносов по договорам лизинга </a:t>
                      </a:r>
                      <a:r>
                        <a:rPr lang="ru-RU" sz="1000" b="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более 8 процентов общей стоимости предметов лизинга)</a:t>
                      </a: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70 млн. рублей</a:t>
                      </a:r>
                    </a:p>
                    <a:p>
                      <a:pPr lvl="0" algn="ctr"/>
                      <a:endParaRPr lang="ru-RU" sz="1050" b="1" kern="12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ru-RU" sz="1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60 % от суммы проекта –</a:t>
                      </a:r>
                      <a:r>
                        <a:rPr lang="ru-RU" sz="10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средства федерального бюджета</a:t>
                      </a:r>
                      <a:endParaRPr lang="ru-RU" sz="10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/>
                      <a:endParaRPr lang="ru-RU" sz="10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/>
                      <a:r>
                        <a:rPr lang="ru-RU" sz="10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 40 % от суммы проекта - собственные средства кооперативов</a:t>
                      </a:r>
                      <a:r>
                        <a:rPr lang="ru-RU" sz="10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(из них 20% от суммы проекта возможно за счет средств регионального бюджета)</a:t>
                      </a:r>
                      <a:endParaRPr lang="ru-RU" sz="10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93638" y="1795822"/>
            <a:ext cx="1775682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600" b="1" dirty="0" smtClean="0">
                <a:solidFill>
                  <a:srgbClr val="0070C0"/>
                </a:solidFill>
              </a:rPr>
              <a:t>России</a:t>
            </a:r>
            <a:endParaRPr lang="ru-RU" sz="1600" b="1" dirty="0">
              <a:solidFill>
                <a:srgbClr val="0070C0"/>
              </a:solidFill>
            </a:endParaRPr>
          </a:p>
          <a:p>
            <a:pPr algn="r"/>
            <a:r>
              <a:rPr lang="ru-RU" sz="1600" b="1" dirty="0">
                <a:solidFill>
                  <a:srgbClr val="0070C0"/>
                </a:solidFill>
              </a:rPr>
              <a:t>  </a:t>
            </a:r>
            <a:r>
              <a:rPr lang="ru-RU" sz="1400" dirty="0">
                <a:solidFill>
                  <a:srgbClr val="0070C0"/>
                </a:solidFill>
              </a:rPr>
              <a:t>субсидирование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1882247" y="202134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684096"/>
              </p:ext>
            </p:extLst>
          </p:nvPr>
        </p:nvGraphicFramePr>
        <p:xfrm>
          <a:off x="2506134" y="3650928"/>
          <a:ext cx="7642845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8776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151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585">
                  <a:extLst>
                    <a:ext uri="{9D8B030D-6E8A-4147-A177-3AD203B41FA5}">
                      <a16:colId xmlns:a16="http://schemas.microsoft.com/office/drawing/2014/main" val="2423533658"/>
                    </a:ext>
                  </a:extLst>
                </a:gridCol>
                <a:gridCol w="1157463">
                  <a:extLst>
                    <a:ext uri="{9D8B030D-6E8A-4147-A177-3AD203B41FA5}">
                      <a16:colId xmlns:a16="http://schemas.microsoft.com/office/drawing/2014/main" val="1229482924"/>
                    </a:ext>
                  </a:extLst>
                </a:gridCol>
                <a:gridCol w="2545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62659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-286404" y="4889016"/>
            <a:ext cx="2259619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3" name="L-Shape 10"/>
          <p:cNvSpPr/>
          <p:nvPr/>
        </p:nvSpPr>
        <p:spPr>
          <a:xfrm rot="13701821">
            <a:off x="1848381" y="512570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280548"/>
              </p:ext>
            </p:extLst>
          </p:nvPr>
        </p:nvGraphicFramePr>
        <p:xfrm>
          <a:off x="2506134" y="3982941"/>
          <a:ext cx="7642846" cy="1977874"/>
        </p:xfrm>
        <a:graphic>
          <a:graphicData uri="http://schemas.openxmlformats.org/drawingml/2006/table">
            <a:tbl>
              <a:tblPr/>
              <a:tblGrid>
                <a:gridCol w="1392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6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77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ЛОЯЛЬНОСТИ «НАДЕЖНЫЙ ПАРТНЕР»</a:t>
                      </a:r>
                      <a:endParaRPr lang="ru-RU" sz="105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10-15%)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10 </a:t>
                      </a:r>
                      <a:r>
                        <a:rPr kumimoji="0" 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(не более срока полезного использования)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Лизингополучатели с действующими &gt;1 года договорами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 своевременностью оплаты лизинговых платежей &gt; 90%.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Периодичность оплаты – квартальная.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66765"/>
              </p:ext>
            </p:extLst>
          </p:nvPr>
        </p:nvGraphicFramePr>
        <p:xfrm>
          <a:off x="2506134" y="6023664"/>
          <a:ext cx="7642845" cy="1992453"/>
        </p:xfrm>
        <a:graphic>
          <a:graphicData uri="http://schemas.openxmlformats.org/drawingml/2006/table">
            <a:tbl>
              <a:tblPr/>
              <a:tblGrid>
                <a:gridCol w="1387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7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8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92453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более 12 месяцев по состоянию на дату обращения в РЛК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L-Shape 10"/>
          <p:cNvSpPr/>
          <p:nvPr/>
        </p:nvSpPr>
        <p:spPr>
          <a:xfrm rot="13701821">
            <a:off x="1848381" y="6892712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521337" y="6602456"/>
            <a:ext cx="1704877" cy="83099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 поручительство РГО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Правая фигурная скобка 38"/>
          <p:cNvSpPr/>
          <p:nvPr/>
        </p:nvSpPr>
        <p:spPr>
          <a:xfrm>
            <a:off x="10194583" y="6046880"/>
            <a:ext cx="270934" cy="1969238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64559" y="5985175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80" y="4015395"/>
            <a:ext cx="286537" cy="19080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521337" y="4063936"/>
            <a:ext cx="1704877" cy="1815882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-"/>
            </a:pP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Прямая 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гарантия для 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лизинга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ru-RU" sz="1400" b="1" dirty="0" smtClean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Прямая </a:t>
            </a: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гарантия для лизинга в сфере 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с/х</a:t>
            </a:r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57999" y="3501811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-537240" y="6685653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9803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2162910" y="2283760"/>
            <a:ext cx="8274169" cy="3174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6111">
              <a:defRPr/>
            </a:pPr>
            <a:r>
              <a:rPr lang="ru-RU" sz="1463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ПРОГРАММА АО </a:t>
            </a:r>
            <a:r>
              <a:rPr lang="ru-RU" sz="1463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«РОСАГРОЛИЗИНГ» </a:t>
            </a:r>
            <a:r>
              <a:rPr lang="ru-RU" sz="1463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ПО РАЗВИТИЮ СЕЛЬХОЗКООПЕРАЦИИ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844805" y="2783406"/>
            <a:ext cx="2468793" cy="5000349"/>
            <a:chOff x="1097708" y="2842665"/>
            <a:chExt cx="1943191" cy="3399219"/>
          </a:xfrm>
        </p:grpSpPr>
        <p:grpSp>
          <p:nvGrpSpPr>
            <p:cNvPr id="58" name="Group 2"/>
            <p:cNvGrpSpPr>
              <a:grpSpLocks/>
            </p:cNvGrpSpPr>
            <p:nvPr/>
          </p:nvGrpSpPr>
          <p:grpSpPr bwMode="auto">
            <a:xfrm>
              <a:off x="1097708" y="2853868"/>
              <a:ext cx="1943191" cy="3388016"/>
              <a:chOff x="0" y="-225"/>
              <a:chExt cx="2304" cy="4923"/>
            </a:xfrm>
          </p:grpSpPr>
          <p:sp>
            <p:nvSpPr>
              <p:cNvPr id="65" name="Rectangle 3"/>
              <p:cNvSpPr>
                <a:spLocks/>
              </p:cNvSpPr>
              <p:nvPr/>
            </p:nvSpPr>
            <p:spPr bwMode="auto">
              <a:xfrm>
                <a:off x="12" y="-225"/>
                <a:ext cx="2280" cy="689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17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8" name="Rectangle 7"/>
              <p:cNvSpPr>
                <a:spLocks/>
              </p:cNvSpPr>
              <p:nvPr/>
            </p:nvSpPr>
            <p:spPr bwMode="auto">
              <a:xfrm>
                <a:off x="12" y="3838"/>
                <a:ext cx="2280" cy="860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59" name="Прямоугольник 58"/>
            <p:cNvSpPr/>
            <p:nvPr/>
          </p:nvSpPr>
          <p:spPr>
            <a:xfrm>
              <a:off x="1107827" y="2842665"/>
              <a:ext cx="1922949" cy="521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ОСНАЩЕНИЕ МАШИННО-ТЕХНОЛОГИЧЕСКИХ КОМПАНИЙ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60" name="Picture 4" descr="C:\Users\eyudin\Desktop\outline-tractor-clipart-free-clip-art-images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/>
            <a:stretch>
              <a:fillRect/>
            </a:stretch>
          </p:blipFill>
          <p:spPr bwMode="auto">
            <a:xfrm>
              <a:off x="1791731" y="3405479"/>
              <a:ext cx="555143" cy="378428"/>
            </a:xfrm>
            <a:prstGeom prst="rect">
              <a:avLst/>
            </a:prstGeom>
            <a:noFill/>
          </p:spPr>
        </p:pic>
        <p:grpSp>
          <p:nvGrpSpPr>
            <p:cNvPr id="61" name="Group 140"/>
            <p:cNvGrpSpPr/>
            <p:nvPr/>
          </p:nvGrpSpPr>
          <p:grpSpPr>
            <a:xfrm>
              <a:off x="1131175" y="4238755"/>
              <a:ext cx="1876253" cy="1212619"/>
              <a:chOff x="1201207" y="947223"/>
              <a:chExt cx="2880994" cy="1212600"/>
            </a:xfrm>
          </p:grpSpPr>
          <p:sp>
            <p:nvSpPr>
              <p:cNvPr id="63" name="Text Placeholder 3"/>
              <p:cNvSpPr txBox="1">
                <a:spLocks/>
              </p:cNvSpPr>
              <p:nvPr/>
            </p:nvSpPr>
            <p:spPr>
              <a:xfrm>
                <a:off x="1268714" y="947223"/>
                <a:ext cx="2677234" cy="144974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5B9BD5">
                        <a:lumMod val="75000"/>
                      </a:srgbClr>
                    </a:solidFill>
                    <a:latin typeface="Calibri" panose="020F0502020204030204"/>
                  </a:rPr>
                  <a:t>ТЕХНИЧЕСКОЕ ОБЕСПЕЧЕНИЕ</a:t>
                </a:r>
                <a:endParaRPr lang="en-US" sz="1386" b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 Placeholder 3"/>
              <p:cNvSpPr txBox="1">
                <a:spLocks/>
              </p:cNvSpPr>
              <p:nvPr/>
            </p:nvSpPr>
            <p:spPr>
              <a:xfrm>
                <a:off x="1201207" y="1281090"/>
                <a:ext cx="2880994" cy="87873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МТК способны оказывать весь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спектр услуг по предпосевной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обработке, севу и уборке урожая, а также транспортировке готовой</a:t>
                </a:r>
                <a:r>
                  <a:rPr lang="en-US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сельхозпродукции</a:t>
                </a:r>
                <a:endParaRPr lang="en-US" sz="135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2" name="Text Placeholder 3"/>
            <p:cNvSpPr txBox="1">
              <a:spLocks/>
            </p:cNvSpPr>
            <p:nvPr/>
          </p:nvSpPr>
          <p:spPr>
            <a:xfrm>
              <a:off x="1676518" y="5711702"/>
              <a:ext cx="722969" cy="459162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spcBef>
                  <a:spcPct val="20000"/>
                </a:spcBef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8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МТК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3608818" y="2794818"/>
            <a:ext cx="2468795" cy="5018138"/>
            <a:chOff x="3677554" y="2852069"/>
            <a:chExt cx="1943191" cy="3414168"/>
          </a:xfrm>
        </p:grpSpPr>
        <p:grpSp>
          <p:nvGrpSpPr>
            <p:cNvPr id="70" name="Group 2"/>
            <p:cNvGrpSpPr>
              <a:grpSpLocks/>
            </p:cNvGrpSpPr>
            <p:nvPr/>
          </p:nvGrpSpPr>
          <p:grpSpPr bwMode="auto">
            <a:xfrm>
              <a:off x="3677554" y="2852069"/>
              <a:ext cx="1943191" cy="3414168"/>
              <a:chOff x="0" y="-238"/>
              <a:chExt cx="2304" cy="4961"/>
            </a:xfrm>
          </p:grpSpPr>
          <p:sp>
            <p:nvSpPr>
              <p:cNvPr id="122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3" name="Rectangle 3"/>
              <p:cNvSpPr>
                <a:spLocks/>
              </p:cNvSpPr>
              <p:nvPr/>
            </p:nvSpPr>
            <p:spPr bwMode="auto">
              <a:xfrm>
                <a:off x="12" y="-238"/>
                <a:ext cx="2280" cy="702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4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5" name="Rectangle 7"/>
              <p:cNvSpPr>
                <a:spLocks/>
              </p:cNvSpPr>
              <p:nvPr/>
            </p:nvSpPr>
            <p:spPr bwMode="auto">
              <a:xfrm>
                <a:off x="0" y="3850"/>
                <a:ext cx="2280" cy="873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3678150" y="2878042"/>
              <a:ext cx="1901549" cy="3691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014" algn="ctr" defTabSz="1377588" fontAlgn="ctr"/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ЛИЗИНГ ЭЛЕВАТОРНОГО ОБОРУДОВАНИЯ</a:t>
              </a:r>
            </a:p>
          </p:txBody>
        </p:sp>
        <p:pic>
          <p:nvPicPr>
            <p:cNvPr id="72" name="Picture 8" descr="Картинки по запросу силос клипарт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 b="4525"/>
            <a:stretch>
              <a:fillRect/>
            </a:stretch>
          </p:blipFill>
          <p:spPr bwMode="auto">
            <a:xfrm>
              <a:off x="4462592" y="3428399"/>
              <a:ext cx="332663" cy="440614"/>
            </a:xfrm>
            <a:prstGeom prst="rect">
              <a:avLst/>
            </a:prstGeom>
            <a:noFill/>
          </p:spPr>
        </p:pic>
        <p:grpSp>
          <p:nvGrpSpPr>
            <p:cNvPr id="73" name="Group 136"/>
            <p:cNvGrpSpPr/>
            <p:nvPr/>
          </p:nvGrpSpPr>
          <p:grpSpPr>
            <a:xfrm>
              <a:off x="3715309" y="4188869"/>
              <a:ext cx="1844137" cy="1119749"/>
              <a:chOff x="1312611" y="929318"/>
              <a:chExt cx="2709323" cy="1119742"/>
            </a:xfrm>
          </p:grpSpPr>
          <p:sp>
            <p:nvSpPr>
              <p:cNvPr id="75" name="Text Placeholder 3"/>
              <p:cNvSpPr txBox="1">
                <a:spLocks/>
              </p:cNvSpPr>
              <p:nvPr/>
            </p:nvSpPr>
            <p:spPr>
              <a:xfrm>
                <a:off x="1363807" y="929318"/>
                <a:ext cx="2658127" cy="29019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</a:br>
                <a:r>
                  <a:rPr lang="ru-RU" sz="1386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ХРАНЕНИЯ</a:t>
                </a:r>
                <a:endParaRPr lang="en-US" sz="1386" b="1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Text Placeholder 3"/>
              <p:cNvSpPr txBox="1">
                <a:spLocks/>
              </p:cNvSpPr>
              <p:nvPr/>
            </p:nvSpPr>
            <p:spPr>
              <a:xfrm>
                <a:off x="1312611" y="1316162"/>
                <a:ext cx="2697423" cy="7328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Элеваторы обеспечивают прием, доработку, сушку и сохранность зерна для реализации на наиболее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выгодных условиях</a:t>
                </a:r>
              </a:p>
            </p:txBody>
          </p:sp>
        </p:grpSp>
        <p:sp>
          <p:nvSpPr>
            <p:cNvPr id="74" name="Text Placeholder 3"/>
            <p:cNvSpPr txBox="1">
              <a:spLocks/>
            </p:cNvSpPr>
            <p:nvPr/>
          </p:nvSpPr>
          <p:spPr>
            <a:xfrm>
              <a:off x="4143829" y="5712572"/>
              <a:ext cx="1071205" cy="45954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90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ТЫС.Т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6372847" y="2777490"/>
            <a:ext cx="2468796" cy="5059584"/>
            <a:chOff x="6200181" y="2836196"/>
            <a:chExt cx="1981889" cy="3453442"/>
          </a:xfrm>
        </p:grpSpPr>
        <p:grpSp>
          <p:nvGrpSpPr>
            <p:cNvPr id="127" name="Group 2"/>
            <p:cNvGrpSpPr>
              <a:grpSpLocks/>
            </p:cNvGrpSpPr>
            <p:nvPr/>
          </p:nvGrpSpPr>
          <p:grpSpPr bwMode="auto">
            <a:xfrm>
              <a:off x="6238879" y="2842434"/>
              <a:ext cx="1943191" cy="3447204"/>
              <a:chOff x="0" y="-252"/>
              <a:chExt cx="2304" cy="5009"/>
            </a:xfrm>
          </p:grpSpPr>
          <p:sp>
            <p:nvSpPr>
              <p:cNvPr id="134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5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7" name="Rectangle 7"/>
              <p:cNvSpPr>
                <a:spLocks/>
              </p:cNvSpPr>
              <p:nvPr/>
            </p:nvSpPr>
            <p:spPr bwMode="auto">
              <a:xfrm>
                <a:off x="12" y="3857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28" name="Прямоугольник 127"/>
            <p:cNvSpPr/>
            <p:nvPr/>
          </p:nvSpPr>
          <p:spPr>
            <a:xfrm>
              <a:off x="6200181" y="2836196"/>
              <a:ext cx="1952716" cy="5240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ЛИЗИНГ ПЕРЕРАБАТЫВАЮЩЕГО ОБОРУДОВАНИЯ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29" name="Group 148"/>
            <p:cNvGrpSpPr/>
            <p:nvPr/>
          </p:nvGrpSpPr>
          <p:grpSpPr>
            <a:xfrm>
              <a:off x="6223892" y="4197407"/>
              <a:ext cx="1905293" cy="1115070"/>
              <a:chOff x="1176865" y="1026915"/>
              <a:chExt cx="2860650" cy="1013972"/>
            </a:xfrm>
          </p:grpSpPr>
          <p:sp>
            <p:nvSpPr>
              <p:cNvPr id="132" name="Text Placeholder 3"/>
              <p:cNvSpPr txBox="1">
                <a:spLocks/>
              </p:cNvSpPr>
              <p:nvPr/>
            </p:nvSpPr>
            <p:spPr>
              <a:xfrm>
                <a:off x="1831459" y="1026915"/>
                <a:ext cx="1729623" cy="264733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</a:br>
                <a:r>
                  <a:rPr lang="ru-RU" sz="1386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ПЕРЕРАБОТКИ</a:t>
                </a:r>
                <a:endParaRPr lang="en-US" sz="1386" b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Text Placeholder 3"/>
              <p:cNvSpPr txBox="1">
                <a:spLocks/>
              </p:cNvSpPr>
              <p:nvPr/>
            </p:nvSpPr>
            <p:spPr>
              <a:xfrm>
                <a:off x="1176865" y="1372289"/>
                <a:ext cx="2860650" cy="6685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en-US"/>
                </a:defPPr>
                <a:lvl1pPr marL="0" algn="ctr" defTabSz="914400" eaLnBrk="1" latinLnBrk="0" hangingPunct="1">
                  <a:defRPr sz="1400">
                    <a:solidFill>
                      <a:sysClr val="windowText" lastClr="000000"/>
                    </a:solidFill>
                    <a:latin typeface="Calibri" panose="020F0502020204030204"/>
                    <a:cs typeface="+mn-cs"/>
                  </a:defRPr>
                </a:lvl1pPr>
                <a:lvl2pPr marL="457200" defTabSz="914400" eaLnBrk="1" latinLnBrk="0" hangingPunct="1">
                  <a:defRPr sz="1800">
                    <a:latin typeface="+mn-lt"/>
                    <a:cs typeface="+mn-cs"/>
                  </a:defRPr>
                </a:lvl2pPr>
                <a:lvl3pPr marL="914400" defTabSz="914400" eaLnBrk="1" latinLnBrk="0" hangingPunct="1">
                  <a:defRPr sz="1800">
                    <a:latin typeface="+mn-lt"/>
                    <a:cs typeface="+mn-cs"/>
                  </a:defRPr>
                </a:lvl3pPr>
                <a:lvl4pPr marL="1371600" defTabSz="914400" eaLnBrk="1" latinLnBrk="0" hangingPunct="1">
                  <a:defRPr sz="1800">
                    <a:latin typeface="+mn-lt"/>
                    <a:cs typeface="+mn-cs"/>
                  </a:defRPr>
                </a:lvl4pPr>
                <a:lvl5pPr marL="1828800" defTabSz="914400" eaLnBrk="1" latinLnBrk="0" hangingPunct="1">
                  <a:defRPr sz="1800">
                    <a:latin typeface="+mn-lt"/>
                    <a:cs typeface="+mn-cs"/>
                  </a:defRPr>
                </a:lvl5pPr>
                <a:lvl6pPr marL="2286000" defTabSz="914400">
                  <a:defRPr sz="1800">
                    <a:latin typeface="+mn-lt"/>
                    <a:cs typeface="+mn-cs"/>
                  </a:defRPr>
                </a:lvl6pPr>
                <a:lvl7pPr marL="2743200" defTabSz="914400">
                  <a:defRPr sz="1800">
                    <a:latin typeface="+mn-lt"/>
                    <a:cs typeface="+mn-cs"/>
                  </a:defRPr>
                </a:lvl7pPr>
                <a:lvl8pPr marL="3200400" defTabSz="914400">
                  <a:defRPr sz="1800">
                    <a:latin typeface="+mn-lt"/>
                    <a:cs typeface="+mn-cs"/>
                  </a:defRPr>
                </a:lvl8pPr>
                <a:lvl9pPr marL="3657600" defTabSz="914400"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ru-RU" sz="1350" dirty="0"/>
                  <a:t>Развитие перерабатывающего</a:t>
                </a:r>
              </a:p>
              <a:p>
                <a:r>
                  <a:rPr lang="ru-RU" sz="1350" dirty="0"/>
                  <a:t>производства способствует</a:t>
                </a:r>
              </a:p>
              <a:p>
                <a:r>
                  <a:rPr lang="ru-RU" sz="1350" dirty="0"/>
                  <a:t>повышению уровня товарности и доходности кооперативов и фермеров</a:t>
                </a:r>
                <a:endParaRPr lang="en-US" sz="1350" dirty="0"/>
              </a:p>
            </p:txBody>
          </p:sp>
        </p:grpSp>
        <p:sp>
          <p:nvSpPr>
            <p:cNvPr id="130" name="Text Placeholder 3"/>
            <p:cNvSpPr txBox="1">
              <a:spLocks/>
            </p:cNvSpPr>
            <p:nvPr/>
          </p:nvSpPr>
          <p:spPr>
            <a:xfrm>
              <a:off x="6451919" y="5736074"/>
              <a:ext cx="1385785" cy="46102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36111">
                <a:defRPr/>
              </a:pPr>
              <a:r>
                <a:rPr lang="ru-RU" sz="4023" dirty="0">
                  <a:solidFill>
                    <a:sysClr val="window" lastClr="FFFFFF"/>
                  </a:solidFill>
                  <a:latin typeface="Calibri" panose="020F0502020204030204"/>
                </a:rPr>
                <a:t>24</a:t>
              </a:r>
              <a:r>
                <a:rPr lang="ru-RU" sz="4389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2195" dirty="0">
                  <a:solidFill>
                    <a:sysClr val="window" lastClr="FFFFFF"/>
                  </a:solidFill>
                  <a:latin typeface="Calibri" panose="020F0502020204030204"/>
                </a:rPr>
                <a:t>ПРОЕКТА</a:t>
              </a:r>
              <a:endParaRPr lang="en-US" sz="2195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31" name="Freeform 101"/>
            <p:cNvSpPr>
              <a:spLocks noEditPoints="1"/>
            </p:cNvSpPr>
            <p:nvPr/>
          </p:nvSpPr>
          <p:spPr bwMode="auto">
            <a:xfrm>
              <a:off x="6942539" y="3417703"/>
              <a:ext cx="468000" cy="367592"/>
            </a:xfrm>
            <a:custGeom>
              <a:avLst/>
              <a:gdLst>
                <a:gd name="T0" fmla="*/ 133841 w 68"/>
                <a:gd name="T1" fmla="*/ 123371 h 63"/>
                <a:gd name="T2" fmla="*/ 140704 w 68"/>
                <a:gd name="T3" fmla="*/ 150787 h 63"/>
                <a:gd name="T4" fmla="*/ 120113 w 68"/>
                <a:gd name="T5" fmla="*/ 171349 h 63"/>
                <a:gd name="T6" fmla="*/ 92659 w 68"/>
                <a:gd name="T7" fmla="*/ 181630 h 63"/>
                <a:gd name="T8" fmla="*/ 61773 w 68"/>
                <a:gd name="T9" fmla="*/ 181630 h 63"/>
                <a:gd name="T10" fmla="*/ 37750 w 68"/>
                <a:gd name="T11" fmla="*/ 171349 h 63"/>
                <a:gd name="T12" fmla="*/ 13727 w 68"/>
                <a:gd name="T13" fmla="*/ 150787 h 63"/>
                <a:gd name="T14" fmla="*/ 20591 w 68"/>
                <a:gd name="T15" fmla="*/ 123371 h 63"/>
                <a:gd name="T16" fmla="*/ 0 w 68"/>
                <a:gd name="T17" fmla="*/ 95956 h 63"/>
                <a:gd name="T18" fmla="*/ 24023 w 68"/>
                <a:gd name="T19" fmla="*/ 78821 h 63"/>
                <a:gd name="T20" fmla="*/ 13727 w 68"/>
                <a:gd name="T21" fmla="*/ 61686 h 63"/>
                <a:gd name="T22" fmla="*/ 51477 w 68"/>
                <a:gd name="T23" fmla="*/ 54832 h 63"/>
                <a:gd name="T24" fmla="*/ 65204 w 68"/>
                <a:gd name="T25" fmla="*/ 27416 h 63"/>
                <a:gd name="T26" fmla="*/ 96091 w 68"/>
                <a:gd name="T27" fmla="*/ 51405 h 63"/>
                <a:gd name="T28" fmla="*/ 120113 w 68"/>
                <a:gd name="T29" fmla="*/ 41124 h 63"/>
                <a:gd name="T30" fmla="*/ 140704 w 68"/>
                <a:gd name="T31" fmla="*/ 65113 h 63"/>
                <a:gd name="T32" fmla="*/ 154431 w 68"/>
                <a:gd name="T33" fmla="*/ 92529 h 63"/>
                <a:gd name="T34" fmla="*/ 78932 w 68"/>
                <a:gd name="T35" fmla="*/ 75394 h 63"/>
                <a:gd name="T36" fmla="*/ 109818 w 68"/>
                <a:gd name="T37" fmla="*/ 106237 h 63"/>
                <a:gd name="T38" fmla="*/ 216204 w 68"/>
                <a:gd name="T39" fmla="*/ 54832 h 63"/>
                <a:gd name="T40" fmla="*/ 219636 w 68"/>
                <a:gd name="T41" fmla="*/ 82248 h 63"/>
                <a:gd name="T42" fmla="*/ 188749 w 68"/>
                <a:gd name="T43" fmla="*/ 75394 h 63"/>
                <a:gd name="T44" fmla="*/ 157863 w 68"/>
                <a:gd name="T45" fmla="*/ 82248 h 63"/>
                <a:gd name="T46" fmla="*/ 157863 w 68"/>
                <a:gd name="T47" fmla="*/ 54832 h 63"/>
                <a:gd name="T48" fmla="*/ 157863 w 68"/>
                <a:gd name="T49" fmla="*/ 30843 h 63"/>
                <a:gd name="T50" fmla="*/ 157863 w 68"/>
                <a:gd name="T51" fmla="*/ 6854 h 63"/>
                <a:gd name="T52" fmla="*/ 188749 w 68"/>
                <a:gd name="T53" fmla="*/ 13708 h 63"/>
                <a:gd name="T54" fmla="*/ 202477 w 68"/>
                <a:gd name="T55" fmla="*/ 0 h 63"/>
                <a:gd name="T56" fmla="*/ 212772 w 68"/>
                <a:gd name="T57" fmla="*/ 23989 h 63"/>
                <a:gd name="T58" fmla="*/ 233363 w 68"/>
                <a:gd name="T59" fmla="*/ 51405 h 63"/>
                <a:gd name="T60" fmla="*/ 212772 w 68"/>
                <a:gd name="T61" fmla="*/ 188484 h 63"/>
                <a:gd name="T62" fmla="*/ 202477 w 68"/>
                <a:gd name="T63" fmla="*/ 215900 h 63"/>
                <a:gd name="T64" fmla="*/ 185318 w 68"/>
                <a:gd name="T65" fmla="*/ 202192 h 63"/>
                <a:gd name="T66" fmla="*/ 154431 w 68"/>
                <a:gd name="T67" fmla="*/ 205619 h 63"/>
                <a:gd name="T68" fmla="*/ 140704 w 68"/>
                <a:gd name="T69" fmla="*/ 178203 h 63"/>
                <a:gd name="T70" fmla="*/ 161295 w 68"/>
                <a:gd name="T71" fmla="*/ 150787 h 63"/>
                <a:gd name="T72" fmla="*/ 171590 w 68"/>
                <a:gd name="T73" fmla="*/ 123371 h 63"/>
                <a:gd name="T74" fmla="*/ 192181 w 68"/>
                <a:gd name="T75" fmla="*/ 137079 h 63"/>
                <a:gd name="T76" fmla="*/ 219636 w 68"/>
                <a:gd name="T77" fmla="*/ 133652 h 63"/>
                <a:gd name="T78" fmla="*/ 216204 w 68"/>
                <a:gd name="T79" fmla="*/ 157641 h 63"/>
                <a:gd name="T80" fmla="*/ 188749 w 68"/>
                <a:gd name="T81" fmla="*/ 27416 h 63"/>
                <a:gd name="T82" fmla="*/ 202477 w 68"/>
                <a:gd name="T83" fmla="*/ 44551 h 63"/>
                <a:gd name="T84" fmla="*/ 171590 w 68"/>
                <a:gd name="T85" fmla="*/ 167922 h 63"/>
                <a:gd name="T86" fmla="*/ 188749 w 68"/>
                <a:gd name="T87" fmla="*/ 154214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8055"/>
              <a:endParaRPr lang="ru-RU" sz="256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136845" y="2767410"/>
            <a:ext cx="2468792" cy="5071554"/>
            <a:chOff x="8875393" y="2831681"/>
            <a:chExt cx="1943192" cy="3455207"/>
          </a:xfrm>
        </p:grpSpPr>
        <p:grpSp>
          <p:nvGrpSpPr>
            <p:cNvPr id="139" name="Group 2"/>
            <p:cNvGrpSpPr>
              <a:grpSpLocks/>
            </p:cNvGrpSpPr>
            <p:nvPr/>
          </p:nvGrpSpPr>
          <p:grpSpPr bwMode="auto">
            <a:xfrm>
              <a:off x="8875394" y="2842434"/>
              <a:ext cx="1943191" cy="3444454"/>
              <a:chOff x="0" y="-252"/>
              <a:chExt cx="2304" cy="5005"/>
            </a:xfrm>
          </p:grpSpPr>
          <p:sp>
            <p:nvSpPr>
              <p:cNvPr id="145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36111">
                  <a:defRPr/>
                </a:pPr>
                <a:endParaRPr lang="en-U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8" name="Rectangle 7"/>
              <p:cNvSpPr>
                <a:spLocks/>
              </p:cNvSpPr>
              <p:nvPr/>
            </p:nvSpPr>
            <p:spPr bwMode="auto">
              <a:xfrm>
                <a:off x="12" y="3853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defRPr/>
                </a:pPr>
                <a:endParaRPr lang="es-ES" sz="1097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40" name="Прямоугольник 139"/>
            <p:cNvSpPr/>
            <p:nvPr/>
          </p:nvSpPr>
          <p:spPr>
            <a:xfrm>
              <a:off x="8875393" y="2831681"/>
              <a:ext cx="1933071" cy="523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6111">
                <a:defRPr/>
              </a:pPr>
              <a:r>
                <a:rPr lang="ru-RU" sz="1463" dirty="0">
                  <a:solidFill>
                    <a:sysClr val="window" lastClr="FFFFFF"/>
                  </a:solidFill>
                  <a:latin typeface="Calibri" panose="020F0502020204030204"/>
                </a:rPr>
                <a:t>ПОСТАВКА ВОСТРЕБОВАННЫХ ПРЕДМЕТОВ ЛИЗИНГА</a:t>
              </a:r>
              <a:endParaRPr lang="en-US" sz="1463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41" name="Group 148"/>
            <p:cNvGrpSpPr/>
            <p:nvPr/>
          </p:nvGrpSpPr>
          <p:grpSpPr>
            <a:xfrm>
              <a:off x="8885510" y="4181647"/>
              <a:ext cx="1922949" cy="1386335"/>
              <a:chOff x="1133083" y="1101697"/>
              <a:chExt cx="2970230" cy="1386324"/>
            </a:xfrm>
          </p:grpSpPr>
          <p:sp>
            <p:nvSpPr>
              <p:cNvPr id="143" name="Text Placeholder 3"/>
              <p:cNvSpPr txBox="1">
                <a:spLocks/>
              </p:cNvSpPr>
              <p:nvPr/>
            </p:nvSpPr>
            <p:spPr>
              <a:xfrm>
                <a:off x="1133083" y="1101697"/>
                <a:ext cx="2970230" cy="2905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836111">
                  <a:spcBef>
                    <a:spcPct val="20000"/>
                  </a:spcBef>
                  <a:defRPr/>
                </a:pPr>
                <a:r>
                  <a:rPr lang="ru-RU" sz="1386" b="1" dirty="0">
                    <a:solidFill>
                      <a:srgbClr val="ED7D31">
                        <a:lumMod val="75000"/>
                      </a:srgbClr>
                    </a:solidFill>
                    <a:latin typeface="Calibri" panose="020F0502020204030204"/>
                  </a:rPr>
                  <a:t>ПРОИЗВОДСТВЕННАЯ ИНФРАСТРУКТУРА</a:t>
                </a:r>
                <a:endParaRPr lang="en-US" sz="1386" b="1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Text Placeholder 3"/>
              <p:cNvSpPr txBox="1">
                <a:spLocks/>
              </p:cNvSpPr>
              <p:nvPr/>
            </p:nvSpPr>
            <p:spPr>
              <a:xfrm>
                <a:off x="1176102" y="1497265"/>
                <a:ext cx="2927211" cy="990756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Для кооперативов доступен весь спектр сельскохозяйственной и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автомобильной техники,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животноводческого и</a:t>
                </a:r>
              </a:p>
              <a:p>
                <a:pPr algn="ctr"/>
                <a:r>
                  <a:rPr lang="ru-RU" sz="135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перерабатывающего оборудования, племенных животных, в </a:t>
                </a:r>
                <a:r>
                  <a:rPr lang="ru-RU" sz="1350" dirty="0" smtClean="0">
                    <a:solidFill>
                      <a:sysClr val="windowText" lastClr="000000"/>
                    </a:solidFill>
                    <a:latin typeface="Calibri" panose="020F0502020204030204"/>
                  </a:rPr>
                  <a:t>том числе пушных</a:t>
                </a:r>
                <a:endParaRPr lang="en-US" sz="135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2" name="Freeform 110"/>
            <p:cNvSpPr>
              <a:spLocks noEditPoints="1"/>
            </p:cNvSpPr>
            <p:nvPr/>
          </p:nvSpPr>
          <p:spPr bwMode="auto">
            <a:xfrm>
              <a:off x="9601900" y="3461728"/>
              <a:ext cx="442356" cy="363459"/>
            </a:xfrm>
            <a:custGeom>
              <a:avLst/>
              <a:gdLst>
                <a:gd name="T0" fmla="*/ 27371 w 58"/>
                <a:gd name="T1" fmla="*/ 34102 h 54"/>
                <a:gd name="T2" fmla="*/ 0 w 58"/>
                <a:gd name="T3" fmla="*/ 34102 h 54"/>
                <a:gd name="T4" fmla="*/ 0 w 58"/>
                <a:gd name="T5" fmla="*/ 17051 h 54"/>
                <a:gd name="T6" fmla="*/ 27371 w 58"/>
                <a:gd name="T7" fmla="*/ 17051 h 54"/>
                <a:gd name="T8" fmla="*/ 27371 w 58"/>
                <a:gd name="T9" fmla="*/ 34102 h 54"/>
                <a:gd name="T10" fmla="*/ 112904 w 58"/>
                <a:gd name="T11" fmla="*/ 102306 h 54"/>
                <a:gd name="T12" fmla="*/ 0 w 58"/>
                <a:gd name="T13" fmla="*/ 102306 h 54"/>
                <a:gd name="T14" fmla="*/ 0 w 58"/>
                <a:gd name="T15" fmla="*/ 85255 h 54"/>
                <a:gd name="T16" fmla="*/ 112904 w 58"/>
                <a:gd name="T17" fmla="*/ 85255 h 54"/>
                <a:gd name="T18" fmla="*/ 112904 w 58"/>
                <a:gd name="T19" fmla="*/ 102306 h 54"/>
                <a:gd name="T20" fmla="*/ 44477 w 58"/>
                <a:gd name="T21" fmla="*/ 167099 h 54"/>
                <a:gd name="T22" fmla="*/ 0 w 58"/>
                <a:gd name="T23" fmla="*/ 167099 h 54"/>
                <a:gd name="T24" fmla="*/ 0 w 58"/>
                <a:gd name="T25" fmla="*/ 150048 h 54"/>
                <a:gd name="T26" fmla="*/ 44477 w 58"/>
                <a:gd name="T27" fmla="*/ 150048 h 54"/>
                <a:gd name="T28" fmla="*/ 44477 w 58"/>
                <a:gd name="T29" fmla="*/ 167099 h 54"/>
                <a:gd name="T30" fmla="*/ 82112 w 58"/>
                <a:gd name="T31" fmla="*/ 10231 h 54"/>
                <a:gd name="T32" fmla="*/ 82112 w 58"/>
                <a:gd name="T33" fmla="*/ 44332 h 54"/>
                <a:gd name="T34" fmla="*/ 75270 w 58"/>
                <a:gd name="T35" fmla="*/ 51153 h 54"/>
                <a:gd name="T36" fmla="*/ 41056 w 58"/>
                <a:gd name="T37" fmla="*/ 51153 h 54"/>
                <a:gd name="T38" fmla="*/ 30792 w 58"/>
                <a:gd name="T39" fmla="*/ 44332 h 54"/>
                <a:gd name="T40" fmla="*/ 30792 w 58"/>
                <a:gd name="T41" fmla="*/ 10231 h 54"/>
                <a:gd name="T42" fmla="*/ 41056 w 58"/>
                <a:gd name="T43" fmla="*/ 0 h 54"/>
                <a:gd name="T44" fmla="*/ 75270 w 58"/>
                <a:gd name="T45" fmla="*/ 0 h 54"/>
                <a:gd name="T46" fmla="*/ 82112 w 58"/>
                <a:gd name="T47" fmla="*/ 10231 h 54"/>
                <a:gd name="T48" fmla="*/ 99219 w 58"/>
                <a:gd name="T49" fmla="*/ 143228 h 54"/>
                <a:gd name="T50" fmla="*/ 99219 w 58"/>
                <a:gd name="T51" fmla="*/ 173919 h 54"/>
                <a:gd name="T52" fmla="*/ 88955 w 58"/>
                <a:gd name="T53" fmla="*/ 184150 h 54"/>
                <a:gd name="T54" fmla="*/ 58163 w 58"/>
                <a:gd name="T55" fmla="*/ 184150 h 54"/>
                <a:gd name="T56" fmla="*/ 47899 w 58"/>
                <a:gd name="T57" fmla="*/ 173919 h 54"/>
                <a:gd name="T58" fmla="*/ 47899 w 58"/>
                <a:gd name="T59" fmla="*/ 143228 h 54"/>
                <a:gd name="T60" fmla="*/ 58163 w 58"/>
                <a:gd name="T61" fmla="*/ 132997 h 54"/>
                <a:gd name="T62" fmla="*/ 88955 w 58"/>
                <a:gd name="T63" fmla="*/ 132997 h 54"/>
                <a:gd name="T64" fmla="*/ 99219 w 58"/>
                <a:gd name="T65" fmla="*/ 143228 h 54"/>
                <a:gd name="T66" fmla="*/ 198438 w 58"/>
                <a:gd name="T67" fmla="*/ 34102 h 54"/>
                <a:gd name="T68" fmla="*/ 85534 w 58"/>
                <a:gd name="T69" fmla="*/ 34102 h 54"/>
                <a:gd name="T70" fmla="*/ 85534 w 58"/>
                <a:gd name="T71" fmla="*/ 17051 h 54"/>
                <a:gd name="T72" fmla="*/ 198438 w 58"/>
                <a:gd name="T73" fmla="*/ 17051 h 54"/>
                <a:gd name="T74" fmla="*/ 198438 w 58"/>
                <a:gd name="T75" fmla="*/ 34102 h 54"/>
                <a:gd name="T76" fmla="*/ 198438 w 58"/>
                <a:gd name="T77" fmla="*/ 167099 h 54"/>
                <a:gd name="T78" fmla="*/ 102640 w 58"/>
                <a:gd name="T79" fmla="*/ 167099 h 54"/>
                <a:gd name="T80" fmla="*/ 102640 w 58"/>
                <a:gd name="T81" fmla="*/ 150048 h 54"/>
                <a:gd name="T82" fmla="*/ 198438 w 58"/>
                <a:gd name="T83" fmla="*/ 150048 h 54"/>
                <a:gd name="T84" fmla="*/ 198438 w 58"/>
                <a:gd name="T85" fmla="*/ 167099 h 54"/>
                <a:gd name="T86" fmla="*/ 164225 w 58"/>
                <a:gd name="T87" fmla="*/ 75024 h 54"/>
                <a:gd name="T88" fmla="*/ 164225 w 58"/>
                <a:gd name="T89" fmla="*/ 109126 h 54"/>
                <a:gd name="T90" fmla="*/ 157382 w 58"/>
                <a:gd name="T91" fmla="*/ 115946 h 54"/>
                <a:gd name="T92" fmla="*/ 123168 w 58"/>
                <a:gd name="T93" fmla="*/ 115946 h 54"/>
                <a:gd name="T94" fmla="*/ 116326 w 58"/>
                <a:gd name="T95" fmla="*/ 109126 h 54"/>
                <a:gd name="T96" fmla="*/ 116326 w 58"/>
                <a:gd name="T97" fmla="*/ 75024 h 54"/>
                <a:gd name="T98" fmla="*/ 123168 w 58"/>
                <a:gd name="T99" fmla="*/ 68204 h 54"/>
                <a:gd name="T100" fmla="*/ 157382 w 58"/>
                <a:gd name="T101" fmla="*/ 68204 h 54"/>
                <a:gd name="T102" fmla="*/ 164225 w 58"/>
                <a:gd name="T103" fmla="*/ 75024 h 54"/>
                <a:gd name="T104" fmla="*/ 198438 w 58"/>
                <a:gd name="T105" fmla="*/ 102306 h 54"/>
                <a:gd name="T106" fmla="*/ 171067 w 58"/>
                <a:gd name="T107" fmla="*/ 102306 h 54"/>
                <a:gd name="T108" fmla="*/ 171067 w 58"/>
                <a:gd name="T109" fmla="*/ 85255 h 54"/>
                <a:gd name="T110" fmla="*/ 198438 w 58"/>
                <a:gd name="T111" fmla="*/ 85255 h 54"/>
                <a:gd name="T112" fmla="*/ 198438 w 58"/>
                <a:gd name="T113" fmla="*/ 102306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8" h="54">
                  <a:moveTo>
                    <a:pt x="8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10"/>
                  </a:lnTo>
                  <a:close/>
                  <a:moveTo>
                    <a:pt x="3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33" y="30"/>
                  </a:lnTo>
                  <a:close/>
                  <a:moveTo>
                    <a:pt x="13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13" y="49"/>
                  </a:lnTo>
                  <a:close/>
                  <a:moveTo>
                    <a:pt x="24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4"/>
                    <a:pt x="23" y="15"/>
                    <a:pt x="2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9" y="14"/>
                    <a:pt x="9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2"/>
                    <a:pt x="24" y="3"/>
                  </a:cubicBezTo>
                  <a:close/>
                  <a:moveTo>
                    <a:pt x="29" y="42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9" y="53"/>
                    <a:pt x="28" y="54"/>
                    <a:pt x="26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4"/>
                    <a:pt x="14" y="53"/>
                    <a:pt x="14" y="5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0"/>
                    <a:pt x="15" y="39"/>
                    <a:pt x="1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29" y="40"/>
                    <a:pt x="29" y="42"/>
                  </a:cubicBezTo>
                  <a:close/>
                  <a:moveTo>
                    <a:pt x="58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8" y="5"/>
                    <a:pt x="58" y="5"/>
                    <a:pt x="58" y="5"/>
                  </a:cubicBezTo>
                  <a:lnTo>
                    <a:pt x="58" y="10"/>
                  </a:lnTo>
                  <a:close/>
                  <a:moveTo>
                    <a:pt x="58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49"/>
                  </a:lnTo>
                  <a:close/>
                  <a:moveTo>
                    <a:pt x="48" y="2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7" y="34"/>
                    <a:pt x="4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4"/>
                    <a:pt x="34" y="33"/>
                    <a:pt x="34" y="3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1"/>
                    <a:pt x="35" y="20"/>
                    <a:pt x="3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8" y="21"/>
                    <a:pt x="48" y="22"/>
                  </a:cubicBezTo>
                  <a:close/>
                  <a:moveTo>
                    <a:pt x="5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58" y="3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18055">
                <a:defRPr/>
              </a:pPr>
              <a:endParaRPr lang="ru-RU" sz="2560">
                <a:solidFill>
                  <a:prstClr val="black"/>
                </a:solidFill>
                <a:latin typeface="Calibri" panose="020F0502020204030204"/>
                <a:ea typeface="MS PGothic" pitchFamily="34" charset="-128"/>
              </a:endParaRPr>
            </a:p>
          </p:txBody>
        </p:sp>
      </p:grpSp>
      <p:sp>
        <p:nvSpPr>
          <p:cNvPr id="150" name="Text Placeholder 3"/>
          <p:cNvSpPr txBox="1">
            <a:spLocks/>
          </p:cNvSpPr>
          <p:nvPr/>
        </p:nvSpPr>
        <p:spPr>
          <a:xfrm>
            <a:off x="9217425" y="7221998"/>
            <a:ext cx="2307620" cy="42652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defRPr/>
            </a:pPr>
            <a:r>
              <a:rPr lang="ru-RU" sz="1386" dirty="0">
                <a:solidFill>
                  <a:prstClr val="white"/>
                </a:solidFill>
              </a:rPr>
              <a:t>ИСХОДЯ ИЗ СТОИМОСТИ ПРЕДМЕТОВ ЛИЗИНГА</a:t>
            </a:r>
          </a:p>
        </p:txBody>
      </p:sp>
      <p:sp>
        <p:nvSpPr>
          <p:cNvPr id="77" name="Заголовок 1"/>
          <p:cNvSpPr>
            <a:spLocks noGrp="1"/>
          </p:cNvSpPr>
          <p:nvPr>
            <p:ph type="title"/>
          </p:nvPr>
        </p:nvSpPr>
        <p:spPr>
          <a:xfrm>
            <a:off x="5200699" y="310439"/>
            <a:ext cx="5338232" cy="698685"/>
          </a:xfrm>
        </p:spPr>
        <p:txBody>
          <a:bodyPr/>
          <a:lstStyle/>
          <a:p>
            <a:r>
              <a:rPr lang="ru-RU" dirty="0" smtClean="0"/>
              <a:t>Программа АО «Росагролизинг» </a:t>
            </a:r>
            <a:br>
              <a:rPr lang="ru-RU" dirty="0" smtClean="0"/>
            </a:br>
            <a:r>
              <a:rPr lang="ru-RU" dirty="0" smtClean="0"/>
              <a:t>по развитию сельхозкооперации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0510026" y="585583"/>
            <a:ext cx="1578429" cy="3788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10437079" y="527872"/>
            <a:ext cx="1908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Развитие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801361" y="1305255"/>
            <a:ext cx="10997266" cy="584775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Во </a:t>
            </a:r>
            <a:r>
              <a:rPr lang="ru-RU" sz="1600" b="1" dirty="0">
                <a:solidFill>
                  <a:schemeClr val="bg1"/>
                </a:solidFill>
              </a:rPr>
              <a:t>исполнение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поручения Президента Российской Федерации В.В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. Путина 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от 05.12.2016 № пр-2346 (п. 12) </a:t>
            </a:r>
            <a:r>
              <a:rPr lang="ru-RU" sz="1600" b="1" dirty="0" smtClean="0">
                <a:solidFill>
                  <a:schemeClr val="bg1"/>
                </a:solidFill>
              </a:rPr>
              <a:t>АО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</a:rPr>
              <a:t>Росагролизинг</a:t>
            </a:r>
            <a:r>
              <a:rPr lang="ru-RU" sz="1600" b="1" dirty="0" smtClean="0">
                <a:solidFill>
                  <a:schemeClr val="bg1"/>
                </a:solidFill>
              </a:rPr>
              <a:t>» ведет активную работу, направленную на развитие </a:t>
            </a:r>
            <a:r>
              <a:rPr lang="ru-RU" sz="1600" b="1" dirty="0" err="1" smtClean="0">
                <a:solidFill>
                  <a:schemeClr val="bg1"/>
                </a:solidFill>
              </a:rPr>
              <a:t>сельхозкооперации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753601" y="446313"/>
            <a:ext cx="2501102" cy="5455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227" y="293212"/>
            <a:ext cx="8313059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549619"/>
            <a:ext cx="2506560" cy="10950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Субъекты РФ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2289217" y="1788457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386807"/>
            <a:ext cx="2506560" cy="17215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Корпорация МСП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2289216" y="4829907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82630" y="3682399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6337795"/>
            <a:ext cx="2506560" cy="17215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4" name="L-Shape 10"/>
          <p:cNvSpPr/>
          <p:nvPr/>
        </p:nvSpPr>
        <p:spPr>
          <a:xfrm rot="13701821">
            <a:off x="2289217" y="6930345"/>
            <a:ext cx="634188" cy="634188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93048" y="6337795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3205779" y="1282136"/>
          <a:ext cx="9038506" cy="6764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0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76666">
                <a:tc gridSpan="5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Предоставление земельного участка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для создания объекта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агропарка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агропромпарка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Обеспечение необходимой инфраструктуры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(электроэнергия, тепло, водопровод, водоотведение, газ, подъездные пути)*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Компенсация части затрат на инженерную инфраструктуры*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Установление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льготного режима налогообложения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Субсидии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*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398882"/>
                  </a:ext>
                </a:extLst>
              </a:tr>
              <a:tr h="3913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016210"/>
                  </a:ext>
                </a:extLst>
              </a:tr>
              <a:tr h="391386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915530"/>
                  </a:ext>
                </a:extLst>
              </a:tr>
              <a:tr h="1913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</a:t>
                      </a: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агропромпарков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alt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Заемщик -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созданный для размещения резидентов, занимающихся производством, хранением и переработкой сельхозпродукции;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более 70% площадей земельных участков </a:t>
                      </a:r>
                      <a:r>
                        <a:rPr kumimoji="0" lang="ru-RU" alt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агропромпарка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имеют статус земель сельскохозяйственного назначения</a:t>
                      </a:r>
                      <a:endParaRPr kumimoji="0" lang="ru-RU" alt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419554"/>
                  </a:ext>
                </a:extLst>
              </a:tr>
              <a:tr h="15220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Агропарк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инвестиционный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-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7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1 %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годовых**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кооператив, соответствующий требованиям 209-ФЗ или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осуществление/планирование осуществления деятельности в качестве управляющей компании </a:t>
                      </a:r>
                      <a:r>
                        <a:rPr kumimoji="0" lang="ru-RU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агроиндустриальных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парков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7854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655" y="8093520"/>
            <a:ext cx="862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* при наличии региональных программ</a:t>
            </a:r>
          </a:p>
          <a:p>
            <a:r>
              <a:rPr lang="ru-RU" sz="1200" i="1" dirty="0" smtClean="0"/>
              <a:t>** в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6765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372601" y="446314"/>
            <a:ext cx="2882102" cy="5375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2905" y="370145"/>
            <a:ext cx="893708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сбыта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050" y="3184142"/>
            <a:ext cx="1788811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Корпорация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М</a:t>
            </a:r>
            <a:r>
              <a:rPr lang="ru-RU" sz="1800" b="1" dirty="0" smtClean="0">
                <a:solidFill>
                  <a:srgbClr val="0070C0"/>
                </a:solidFill>
              </a:rPr>
              <a:t>СП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5" name="L-Shape 10"/>
          <p:cNvSpPr/>
          <p:nvPr/>
        </p:nvSpPr>
        <p:spPr>
          <a:xfrm rot="13701821">
            <a:off x="2051501" y="3381344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2632" y="6785498"/>
            <a:ext cx="1196165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818055" y="1275833"/>
            <a:ext cx="1656313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tx2"/>
                </a:solidFill>
              </a:rPr>
              <a:t>Бизнес-навигатор МСП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4368" y="2301502"/>
            <a:ext cx="791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/>
              <a:t>В соответствии с постановлением Правительства РФ от 11.12.2014 № 1352 установлена обязанность для крупнейших заказчиков обеспечить годовой объем закупок у субъектов </a:t>
            </a:r>
            <a:r>
              <a:rPr lang="ru-RU" sz="1200" dirty="0" smtClean="0"/>
              <a:t>МСП</a:t>
            </a:r>
            <a:endParaRPr lang="ru-RU" sz="1200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Бизнес-навигатор </a:t>
            </a:r>
            <a:r>
              <a:rPr lang="ru-RU" sz="1200" dirty="0"/>
              <a:t>МСП – наличие информации о закупках крупнейших </a:t>
            </a:r>
            <a:r>
              <a:rPr lang="ru-RU" sz="1200" dirty="0" smtClean="0"/>
              <a:t>заказчиков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7121" y="2367662"/>
            <a:ext cx="149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/>
                </a:solidFill>
                <a:latin typeface="+mn-lt"/>
                <a:cs typeface="+mn-cs"/>
              </a:rPr>
              <a:t>Закупки крупнейших заказчиков</a:t>
            </a:r>
            <a:endParaRPr lang="ru-RU" sz="14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165" y="6905406"/>
            <a:ext cx="1422541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4" name="L-Shape 10"/>
          <p:cNvSpPr/>
          <p:nvPr/>
        </p:nvSpPr>
        <p:spPr>
          <a:xfrm rot="13701821">
            <a:off x="2051501" y="7137970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74368" y="1186020"/>
            <a:ext cx="7578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 smtClean="0"/>
              <a:t>Онлайн-платформа </a:t>
            </a:r>
            <a:r>
              <a:rPr lang="ru-RU" sz="1200" dirty="0"/>
              <a:t>для </a:t>
            </a:r>
            <a:r>
              <a:rPr lang="ru-RU" sz="1200" dirty="0" err="1"/>
              <a:t>сельхозкооперации</a:t>
            </a:r>
            <a:r>
              <a:rPr lang="ru-RU" sz="1200" dirty="0"/>
              <a:t> совместно с ГК «</a:t>
            </a:r>
            <a:r>
              <a:rPr lang="en-US" sz="1200" dirty="0" err="1"/>
              <a:t>Rambler&amp;Co</a:t>
            </a:r>
            <a:r>
              <a:rPr lang="ru-RU" sz="1200" dirty="0"/>
              <a:t>» </a:t>
            </a:r>
            <a:r>
              <a:rPr lang="ru-RU" sz="1200" i="1" dirty="0"/>
              <a:t>(слайд </a:t>
            </a:r>
            <a:r>
              <a:rPr lang="ru-RU" sz="1200" i="1" dirty="0" smtClean="0"/>
              <a:t>21)</a:t>
            </a:r>
            <a:endParaRPr lang="ru-RU" sz="1200" i="1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сервис ПОТОК – создание сайта сельхозкооператива  в сети Интернет </a:t>
            </a:r>
            <a:r>
              <a:rPr lang="ru-RU" sz="1200" i="1" dirty="0"/>
              <a:t>(слайд </a:t>
            </a:r>
            <a:r>
              <a:rPr lang="ru-RU" sz="1200" i="1" dirty="0" smtClean="0"/>
              <a:t>2</a:t>
            </a:r>
            <a:r>
              <a:rPr lang="ru-RU" sz="1200" i="1" dirty="0"/>
              <a:t>3</a:t>
            </a:r>
            <a:r>
              <a:rPr lang="ru-RU" sz="1200" i="1" dirty="0" smtClean="0"/>
              <a:t>)</a:t>
            </a:r>
            <a:endParaRPr lang="ru-RU" sz="1200" i="1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Информация о д</a:t>
            </a:r>
            <a:r>
              <a:rPr lang="ru-RU" altLang="ru-RU" sz="1200" dirty="0"/>
              <a:t>ействующих торговых точках для сбыта продукции </a:t>
            </a:r>
            <a:r>
              <a:rPr lang="ru-RU" sz="1200" i="1" dirty="0"/>
              <a:t>(слайд </a:t>
            </a:r>
            <a:r>
              <a:rPr lang="ru-RU" sz="1200" i="1" dirty="0" smtClean="0"/>
              <a:t>24)</a:t>
            </a:r>
            <a:endParaRPr lang="ru-RU" sz="1200" i="1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200" dirty="0"/>
              <a:t>Информация о помещениях для открытия собственной сети магазинов </a:t>
            </a:r>
            <a:r>
              <a:rPr lang="ru-RU" sz="1200" i="1" dirty="0"/>
              <a:t>(слайд </a:t>
            </a:r>
            <a:r>
              <a:rPr lang="ru-RU" sz="1200" i="1" dirty="0" smtClean="0"/>
              <a:t>25)</a:t>
            </a:r>
            <a:endParaRPr lang="ru-RU" sz="1200" i="1" dirty="0"/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altLang="ru-RU" sz="1200" dirty="0"/>
              <a:t>Размещение объявлений о реализации с</a:t>
            </a:r>
            <a:r>
              <a:rPr lang="en-US" altLang="ru-RU" sz="1200" dirty="0"/>
              <a:t>/</a:t>
            </a:r>
            <a:r>
              <a:rPr lang="ru-RU" altLang="ru-RU" sz="1200" dirty="0"/>
              <a:t>х продукции</a:t>
            </a:r>
            <a:endParaRPr lang="ru-RU" sz="1200" dirty="0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118118"/>
              </p:ext>
            </p:extLst>
          </p:nvPr>
        </p:nvGraphicFramePr>
        <p:xfrm>
          <a:off x="3049531" y="4890014"/>
          <a:ext cx="9129056" cy="315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8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86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67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Вид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продукта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     Размер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Срок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Ставка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Примечание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676790"/>
                  </a:ext>
                </a:extLst>
              </a:tr>
              <a:tr h="1314813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2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ля экспортеров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экспортеры или производители сельскохозяйственной продукции и продовольствия, заключившие с экспортером договор, предусматривающий реализацию сельскохозяйственной продукции и продовольствия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69">
                <a:tc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436250"/>
                  </a:ext>
                </a:extLst>
              </a:tr>
              <a:tr h="987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Предэкспорт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производственный или </a:t>
                      </a:r>
                      <a:r>
                        <a:rPr kumimoji="0" lang="ru-RU" alt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портебительский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кооператив, соответствующий требованиям 209-ФЗ;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срок деятельности от 6 мес.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контракт на экспортную поставку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566496"/>
                  </a:ext>
                </a:extLst>
              </a:tr>
            </a:tbl>
          </a:graphicData>
        </a:graphic>
      </p:graphicFrame>
      <p:cxnSp>
        <p:nvCxnSpPr>
          <p:cNvPr id="33" name="Прямая соединительная линия 32"/>
          <p:cNvCxnSpPr/>
          <p:nvPr/>
        </p:nvCxnSpPr>
        <p:spPr>
          <a:xfrm flipV="1">
            <a:off x="3049531" y="4797911"/>
            <a:ext cx="9085095" cy="97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188570" y="6465468"/>
            <a:ext cx="6864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Совместно с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b="1" i="1" dirty="0" err="1" smtClean="0">
                <a:solidFill>
                  <a:schemeClr val="accent1">
                    <a:lumMod val="75000"/>
                  </a:schemeClr>
                </a:solidFill>
              </a:rPr>
              <a:t>Росэксимбанк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</a:rPr>
              <a:t>и иными банками-партнерами</a:t>
            </a:r>
            <a:endParaRPr lang="ru-RU" sz="1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3049531" y="2301502"/>
            <a:ext cx="9106610" cy="144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2632" y="8117587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</a:t>
            </a:r>
            <a:r>
              <a:rPr lang="ru-RU" sz="1200" i="1" dirty="0"/>
              <a:t>в</a:t>
            </a:r>
            <a:r>
              <a:rPr lang="ru-RU" sz="1200" i="1" dirty="0" smtClean="0"/>
              <a:t>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14280" y="3695894"/>
            <a:ext cx="149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/>
                </a:solidFill>
                <a:latin typeface="+mn-lt"/>
                <a:cs typeface="+mn-cs"/>
              </a:rPr>
              <a:t>Каналы расширения сбыта</a:t>
            </a:r>
            <a:endParaRPr lang="ru-RU" sz="14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3049531" y="3152193"/>
            <a:ext cx="9106610" cy="1446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74368" y="3152087"/>
            <a:ext cx="7918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Сеть «Кооперативных многофункциональных рынков-магазинов»: 3 пилотных региона – Псковская, Ульяновская и Архангельская области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Проект «</a:t>
            </a:r>
            <a:r>
              <a:rPr lang="ru-RU" sz="1200" dirty="0" err="1" smtClean="0"/>
              <a:t>Мультисервисный</a:t>
            </a:r>
            <a:r>
              <a:rPr lang="ru-RU" sz="1200" dirty="0" smtClean="0"/>
              <a:t> офис». Проект реализуется Центросоюзом Российской Федерации совместно с ПАО «Сбербанк России»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Оптово-распределительные центры потребительской кооперации. Срок реализации – 1 год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Проект «Электронная торговля». Включает 3 модели торговли по электронным каналам: электронные терминалы заказа, каталожная торговля, пункт выдачи интернет-заказа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200" dirty="0" smtClean="0"/>
              <a:t>Возрождение и развитие кооперативной торговли в г. Москва и 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5601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6125" y="273227"/>
            <a:ext cx="6699361" cy="698685"/>
          </a:xfrm>
        </p:spPr>
        <p:txBody>
          <a:bodyPr/>
          <a:lstStyle/>
          <a:p>
            <a:r>
              <a:rPr lang="ru-RU" sz="2400" dirty="0"/>
              <a:t>Сельскохозяйственные кооперативы</a:t>
            </a:r>
            <a:r>
              <a:rPr lang="ru-RU" sz="2400" dirty="0" smtClean="0"/>
              <a:t>.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Закупки крупнейших заказчиков у субъектов МСП.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587" y="7140144"/>
            <a:ext cx="4145836" cy="14171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</a:pPr>
            <a:r>
              <a:rPr lang="ru-RU" sz="2000" b="1" dirty="0">
                <a:solidFill>
                  <a:srgbClr val="E5581F"/>
                </a:solidFill>
              </a:rPr>
              <a:t>504,78 млн </a:t>
            </a:r>
            <a:r>
              <a:rPr lang="ru-RU" sz="2000" b="1" dirty="0" smtClean="0">
                <a:solidFill>
                  <a:srgbClr val="E5581F"/>
                </a:solidFill>
              </a:rPr>
              <a:t>руб. </a:t>
            </a:r>
            <a:r>
              <a:rPr lang="en-US" sz="2000" b="1" dirty="0" smtClean="0">
                <a:solidFill>
                  <a:srgbClr val="E5581F"/>
                </a:solidFill>
              </a:rPr>
              <a:t>– </a:t>
            </a:r>
          </a:p>
          <a:p>
            <a:pPr defTabSz="889000"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</a:rPr>
              <a:t>объем закупок</a:t>
            </a:r>
            <a:endParaRPr lang="ru-RU" sz="2000" b="1" dirty="0">
              <a:solidFill>
                <a:schemeClr val="tx2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rgbClr val="E5581F"/>
                </a:solidFill>
              </a:rPr>
              <a:t>на 7,3</a:t>
            </a:r>
            <a:r>
              <a:rPr lang="ru-RU" sz="2000" b="1" i="1" dirty="0" smtClean="0">
                <a:solidFill>
                  <a:srgbClr val="E5581F"/>
                </a:solidFill>
              </a:rPr>
              <a:t>%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 smtClean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kern="12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</a:rPr>
              <a:t>34,58 </a:t>
            </a:r>
            <a:r>
              <a:rPr lang="ru-RU" sz="1400" kern="1200" dirty="0" smtClean="0">
                <a:solidFill>
                  <a:schemeClr val="accent1">
                    <a:lumMod val="50000"/>
                  </a:schemeClr>
                </a:solidFill>
              </a:rPr>
              <a:t>млн рублей)</a:t>
            </a:r>
            <a:endParaRPr lang="ru-RU" sz="1400" kern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9340" y="7114101"/>
            <a:ext cx="2940501" cy="12354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</a:pPr>
            <a:r>
              <a:rPr lang="ru-RU" sz="2000" b="1" dirty="0">
                <a:solidFill>
                  <a:srgbClr val="E5581F"/>
                </a:solidFill>
              </a:rPr>
              <a:t>68</a:t>
            </a:r>
            <a:r>
              <a:rPr lang="ru-RU" sz="1600" b="1" kern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поставщиков </a:t>
            </a:r>
            <a:r>
              <a:rPr lang="ru-RU" sz="2000" b="1" dirty="0" smtClean="0">
                <a:solidFill>
                  <a:schemeClr val="tx2"/>
                </a:solidFill>
              </a:rPr>
              <a:t>– сельхозкооперативов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rgbClr val="E5581F"/>
                </a:solidFill>
              </a:rPr>
              <a:t>в </a:t>
            </a:r>
            <a:r>
              <a:rPr lang="ru-RU" sz="2000" b="1" i="1" dirty="0">
                <a:solidFill>
                  <a:srgbClr val="E5581F"/>
                </a:solidFill>
              </a:rPr>
              <a:t>4,5 </a:t>
            </a:r>
            <a:r>
              <a:rPr lang="ru-RU" sz="20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53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поставщика)</a:t>
            </a: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 dirty="0">
              <a:solidFill>
                <a:srgbClr val="E558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2018" y="7133782"/>
            <a:ext cx="2829051" cy="1104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E5581F"/>
                </a:solidFill>
              </a:rPr>
              <a:t>122</a:t>
            </a:r>
            <a:r>
              <a:rPr lang="ru-RU" sz="1600" b="1" kern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заключенных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договора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20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rgbClr val="E5581F"/>
                </a:solidFill>
              </a:rPr>
              <a:t>в 7,2 </a:t>
            </a:r>
            <a:r>
              <a:rPr lang="ru-RU" sz="20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endParaRPr lang="ru-RU" sz="700" b="1" dirty="0">
              <a:solidFill>
                <a:srgbClr val="E5581F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105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договоров)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rgbClr val="E5581F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56" y="7245045"/>
            <a:ext cx="442184" cy="4081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25" y="7133783"/>
            <a:ext cx="466270" cy="4081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2" y="7195166"/>
            <a:ext cx="442184" cy="408170"/>
          </a:xfrm>
          <a:prstGeom prst="rect">
            <a:avLst/>
          </a:prstGeom>
        </p:spPr>
      </p:pic>
      <p:sp>
        <p:nvSpPr>
          <p:cNvPr id="26" name="Скругленный прямоугольник 4"/>
          <p:cNvSpPr/>
          <p:nvPr/>
        </p:nvSpPr>
        <p:spPr>
          <a:xfrm>
            <a:off x="818568" y="6642875"/>
            <a:ext cx="4615312" cy="3091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2017 </a:t>
            </a:r>
            <a:r>
              <a:rPr lang="ru-RU" sz="2400" b="1" dirty="0" smtClean="0">
                <a:solidFill>
                  <a:srgbClr val="0070C0"/>
                </a:solidFill>
              </a:rPr>
              <a:t>году </a:t>
            </a:r>
            <a:r>
              <a:rPr lang="ru-RU" sz="2400" b="1" dirty="0">
                <a:solidFill>
                  <a:srgbClr val="0070C0"/>
                </a:solidFill>
              </a:rPr>
              <a:t>обеспечен:</a:t>
            </a:r>
          </a:p>
        </p:txBody>
      </p:sp>
      <p:sp>
        <p:nvSpPr>
          <p:cNvPr id="27" name="Прямоугольник 18"/>
          <p:cNvSpPr>
            <a:spLocks noChangeArrowheads="1"/>
          </p:cNvSpPr>
          <p:nvPr/>
        </p:nvSpPr>
        <p:spPr bwMode="auto">
          <a:xfrm>
            <a:off x="847614" y="2660334"/>
            <a:ext cx="33974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E5581F"/>
                </a:solidFill>
                <a:latin typeface="+mn-lt"/>
                <a:cs typeface="+mn-cs"/>
              </a:rPr>
              <a:t>ТОП-5 лидеров регионов</a:t>
            </a:r>
          </a:p>
          <a:p>
            <a:pPr algn="ctr"/>
            <a:r>
              <a:rPr lang="ru-RU" altLang="ru-RU" sz="16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по месту поставки с/х продукции</a:t>
            </a:r>
          </a:p>
          <a:p>
            <a:pPr algn="ctr"/>
            <a: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200" b="1" dirty="0">
                <a:solidFill>
                  <a:srgbClr val="1F4E79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1200" b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60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6" name="L-Shape 10"/>
          <p:cNvSpPr/>
          <p:nvPr/>
        </p:nvSpPr>
        <p:spPr>
          <a:xfrm rot="13701821">
            <a:off x="599962" y="142112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3591616" y="1267463"/>
            <a:ext cx="86685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/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170</a:t>
            </a:r>
            <a:r>
              <a:rPr lang="ru-RU" sz="2200" b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</a:t>
            </a:r>
            <a:r>
              <a:rPr lang="ru-RU" sz="22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запланирована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закупка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сельхозпродукции </a:t>
            </a:r>
          </a:p>
          <a:p>
            <a:pPr indent="0"/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общую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16,27 млрд рублей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, из которых 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118 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 закупка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только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среди субъектов </a:t>
            </a:r>
            <a:r>
              <a:rPr lang="ru-RU" sz="22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МСП - на </a:t>
            </a:r>
            <a:r>
              <a:rPr lang="ru-RU" sz="2200" b="1" dirty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sz="2200" b="1" dirty="0">
                <a:solidFill>
                  <a:srgbClr val="E5581F"/>
                </a:solidFill>
                <a:latin typeface="+mn-lt"/>
                <a:cs typeface="+mn-cs"/>
              </a:rPr>
              <a:t>9,49 млрд </a:t>
            </a:r>
            <a:r>
              <a:rPr lang="ru-RU" sz="2200" b="1" dirty="0" smtClean="0">
                <a:solidFill>
                  <a:srgbClr val="E5581F"/>
                </a:solidFill>
                <a:latin typeface="+mn-lt"/>
                <a:cs typeface="+mn-cs"/>
              </a:rPr>
              <a:t>рублей</a:t>
            </a:r>
            <a:endParaRPr lang="ru-RU" sz="22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38" name="Скругленный прямоугольник 4"/>
          <p:cNvSpPr/>
          <p:nvPr/>
        </p:nvSpPr>
        <p:spPr>
          <a:xfrm>
            <a:off x="1237479" y="1334312"/>
            <a:ext cx="2525486" cy="30913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В </a:t>
            </a:r>
            <a:r>
              <a:rPr lang="ru-RU" sz="24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2018 </a:t>
            </a:r>
            <a:r>
              <a:rPr lang="ru-RU" sz="2400" b="1" dirty="0" smtClean="0">
                <a:solidFill>
                  <a:srgbClr val="0070C0"/>
                </a:solidFill>
              </a:rPr>
              <a:t>году: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599963" y="6559206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Группа 38"/>
          <p:cNvGrpSpPr/>
          <p:nvPr/>
        </p:nvGrpSpPr>
        <p:grpSpPr>
          <a:xfrm>
            <a:off x="2765994" y="5940706"/>
            <a:ext cx="4851830" cy="639987"/>
            <a:chOff x="467053" y="2439801"/>
            <a:chExt cx="3467384" cy="639987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578465" y="2439801"/>
              <a:ext cx="2355972" cy="509043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2"/>
            <p:cNvSpPr txBox="1"/>
            <p:nvPr/>
          </p:nvSpPr>
          <p:spPr>
            <a:xfrm>
              <a:off x="467053" y="2620443"/>
              <a:ext cx="3260753" cy="45934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ts val="0"/>
                </a:spcAft>
              </a:pPr>
              <a:endParaRPr lang="ru-RU" sz="1600" b="1" i="1" kern="1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Прямоугольник 18"/>
          <p:cNvSpPr>
            <a:spLocks noChangeArrowheads="1"/>
          </p:cNvSpPr>
          <p:nvPr/>
        </p:nvSpPr>
        <p:spPr bwMode="auto">
          <a:xfrm>
            <a:off x="6913096" y="2649352"/>
            <a:ext cx="4657973" cy="102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E5581F"/>
                </a:solidFill>
                <a:latin typeface="+mn-lt"/>
                <a:cs typeface="+mn-cs"/>
              </a:rPr>
              <a:t>ТОП-5 лидеров заказчиков</a:t>
            </a:r>
          </a:p>
          <a:p>
            <a:pPr algn="ctr"/>
            <a:r>
              <a:rPr lang="ru-RU" altLang="ru-RU" sz="127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600" b="1" dirty="0">
                <a:solidFill>
                  <a:srgbClr val="1F4E79"/>
                </a:solidFill>
                <a:latin typeface="Arial Narrow" panose="020B0606020202030204" pitchFamily="34" charset="0"/>
              </a:rPr>
              <a:t>по закупке с/х продукции</a:t>
            </a:r>
          </a:p>
          <a:p>
            <a:pPr algn="ctr"/>
            <a: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12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27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altLang="ru-RU" sz="1270" i="1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374861" y="3473044"/>
            <a:ext cx="5819147" cy="2703807"/>
            <a:chOff x="675698" y="2785344"/>
            <a:chExt cx="5130510" cy="1817416"/>
          </a:xfrm>
        </p:grpSpPr>
        <p:pic>
          <p:nvPicPr>
            <p:cNvPr id="68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171979"/>
              <a:ext cx="5010490" cy="1430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Скругленный прямоугольник 4"/>
            <p:cNvSpPr txBox="1"/>
            <p:nvPr/>
          </p:nvSpPr>
          <p:spPr>
            <a:xfrm>
              <a:off x="4087912" y="2785344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Свердловская область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5 млрд рублей</a:t>
              </a:r>
            </a:p>
          </p:txBody>
        </p:sp>
        <p:sp>
          <p:nvSpPr>
            <p:cNvPr id="70" name="Скругленный прямоугольник 4"/>
            <p:cNvSpPr txBox="1"/>
            <p:nvPr/>
          </p:nvSpPr>
          <p:spPr>
            <a:xfrm>
              <a:off x="2889399" y="3070398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Краснодарский край</a:t>
              </a:r>
            </a:p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3,1 млрд рублей</a:t>
              </a:r>
            </a:p>
          </p:txBody>
        </p:sp>
        <p:sp>
          <p:nvSpPr>
            <p:cNvPr id="71" name="Скругленный прямоугольник 4"/>
            <p:cNvSpPr txBox="1"/>
            <p:nvPr/>
          </p:nvSpPr>
          <p:spPr>
            <a:xfrm>
              <a:off x="2469762" y="3508164"/>
              <a:ext cx="186136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/>
              <a:r>
                <a:rPr lang="ru-RU" sz="1200" b="1" i="1" dirty="0">
                  <a:solidFill>
                    <a:schemeClr val="tx1"/>
                  </a:solidFill>
                  <a:latin typeface="Calibri" panose="020F0502020204030204"/>
                </a:rPr>
                <a:t>Республика Татарстан</a:t>
              </a:r>
            </a:p>
            <a:p>
              <a:pPr algn="ctr" defTabSz="423360"/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1,9 млрд рублей</a:t>
              </a:r>
            </a:p>
          </p:txBody>
        </p:sp>
        <p:sp>
          <p:nvSpPr>
            <p:cNvPr id="72" name="Скругленный прямоугольник 10"/>
            <p:cNvSpPr txBox="1"/>
            <p:nvPr/>
          </p:nvSpPr>
          <p:spPr>
            <a:xfrm>
              <a:off x="1702547" y="3878059"/>
              <a:ext cx="1534429" cy="4066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Воронежская область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1,4 млрд рублей</a:t>
              </a:r>
            </a:p>
          </p:txBody>
        </p:sp>
        <p:sp>
          <p:nvSpPr>
            <p:cNvPr id="73" name="Скругленный прямоугольник 12"/>
            <p:cNvSpPr txBox="1"/>
            <p:nvPr/>
          </p:nvSpPr>
          <p:spPr>
            <a:xfrm>
              <a:off x="675698" y="3993639"/>
              <a:ext cx="1107710" cy="58211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Республика 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Башкортостан</a:t>
              </a:r>
            </a:p>
            <a:p>
              <a:pPr algn="ctr" defTabSz="423360">
                <a:spcBef>
                  <a:spcPct val="0"/>
                </a:spcBef>
              </a:pPr>
              <a:r>
                <a:rPr lang="ru-RU" sz="12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 </a:t>
              </a: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1,2 млрд рублей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5474919" y="3665138"/>
            <a:ext cx="6658234" cy="2500445"/>
            <a:chOff x="71701" y="2702588"/>
            <a:chExt cx="6411036" cy="2070562"/>
          </a:xfrm>
        </p:grpSpPr>
        <p:pic>
          <p:nvPicPr>
            <p:cNvPr id="75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019834"/>
              <a:ext cx="5543291" cy="172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Скругленный прямоугольник 4"/>
            <p:cNvSpPr txBox="1"/>
            <p:nvPr/>
          </p:nvSpPr>
          <p:spPr>
            <a:xfrm>
              <a:off x="4453036" y="2702588"/>
              <a:ext cx="202970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 «Ирбитский молочный завод» 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3,6 млрд рублей</a:t>
              </a:r>
            </a:p>
          </p:txBody>
        </p:sp>
        <p:sp>
          <p:nvSpPr>
            <p:cNvPr id="77" name="Скругленный прямоугольник 4"/>
            <p:cNvSpPr txBox="1"/>
            <p:nvPr/>
          </p:nvSpPr>
          <p:spPr>
            <a:xfrm>
              <a:off x="2634047" y="2949392"/>
              <a:ext cx="2167660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ПАО  «Новороссийский комбинат хлебопродуктов» 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3,3 млрд рублей</a:t>
              </a:r>
            </a:p>
          </p:txBody>
        </p:sp>
        <p:sp>
          <p:nvSpPr>
            <p:cNvPr id="78" name="Скругленный прямоугольник 4"/>
            <p:cNvSpPr txBox="1"/>
            <p:nvPr/>
          </p:nvSpPr>
          <p:spPr>
            <a:xfrm>
              <a:off x="2490270" y="3528157"/>
              <a:ext cx="1495024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latin typeface="Calibri" panose="020F0502020204030204" pitchFamily="34" charset="0"/>
                </a:rPr>
                <a:t>АО «Татспиртпром</a:t>
              </a: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»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(1,5 млрд рублей)</a:t>
              </a:r>
            </a:p>
          </p:txBody>
        </p:sp>
        <p:sp>
          <p:nvSpPr>
            <p:cNvPr id="79" name="Скругленный прямоугольник 10"/>
            <p:cNvSpPr txBox="1"/>
            <p:nvPr/>
          </p:nvSpPr>
          <p:spPr>
            <a:xfrm>
              <a:off x="1234425" y="3780085"/>
              <a:ext cx="1611999" cy="60258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 «</a:t>
              </a:r>
              <a:r>
                <a:rPr lang="ru-RU" sz="1200" b="1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Бутурлиновский</a:t>
              </a:r>
              <a: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мелькомбинат»  </a:t>
              </a:r>
              <a:br>
                <a:rPr lang="ru-RU" sz="12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1,3 млрд рублей</a:t>
              </a:r>
            </a:p>
          </p:txBody>
        </p:sp>
        <p:sp>
          <p:nvSpPr>
            <p:cNvPr id="80" name="Скругленный прямоугольник 12"/>
            <p:cNvSpPr txBox="1"/>
            <p:nvPr/>
          </p:nvSpPr>
          <p:spPr>
            <a:xfrm>
              <a:off x="71701" y="3789253"/>
              <a:ext cx="1384782" cy="98389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lvl="0" algn="ctr" defTabSz="488950"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i="1" dirty="0">
                  <a:latin typeface="Calibri" panose="020F0502020204030204" pitchFamily="34" charset="0"/>
                </a:rPr>
                <a:t>ОАО «Птицефабрика «Боровская имени А.А. Созонова» </a:t>
              </a:r>
              <a:endParaRPr lang="ru-RU" sz="1200" b="1" i="1" dirty="0" smtClean="0">
                <a:latin typeface="Calibri" panose="020F0502020204030204" pitchFamily="34" charset="0"/>
              </a:endParaRPr>
            </a:p>
            <a:p>
              <a:pPr lvl="0" algn="ctr" defTabSz="488950">
                <a:spcBef>
                  <a:spcPct val="0"/>
                </a:spcBef>
                <a:spcAft>
                  <a:spcPts val="0"/>
                </a:spcAft>
              </a:pPr>
              <a:r>
                <a:rPr lang="ru-RU" sz="1200" b="1" i="1" dirty="0">
                  <a:solidFill>
                    <a:srgbClr val="5B9BD5">
                      <a:lumMod val="75000"/>
                    </a:srgbClr>
                  </a:solidFill>
                </a:rPr>
                <a:t>1,2 млрд рублей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9372601" y="446314"/>
            <a:ext cx="2882102" cy="5375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Расширение сбыта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61" y="-27787"/>
            <a:ext cx="12769327" cy="8708773"/>
          </a:xfrm>
          <a:prstGeom prst="rect">
            <a:avLst/>
          </a:prstGeom>
        </p:spPr>
      </p:pic>
      <p:sp>
        <p:nvSpPr>
          <p:cNvPr id="6" name="Параллелограмм 5"/>
          <p:cNvSpPr/>
          <p:nvPr/>
        </p:nvSpPr>
        <p:spPr>
          <a:xfrm>
            <a:off x="302660" y="1656678"/>
            <a:ext cx="7120115" cy="6752191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1734146" y="2602240"/>
            <a:ext cx="4565848" cy="568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8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Глоссарий</a:t>
            </a:r>
            <a:r>
              <a:rPr lang="en-US" sz="1800" kern="0" dirty="0">
                <a:solidFill>
                  <a:schemeClr val="bg1"/>
                </a:solidFill>
                <a:latin typeface="+mj-lt"/>
                <a:ea typeface="MS PGothic"/>
              </a:rPr>
              <a:t>	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Раздел 1.</a:t>
            </a:r>
            <a:r>
              <a:rPr lang="ru-RU" sz="1600" kern="0" dirty="0" smtClean="0">
                <a:solidFill>
                  <a:schemeClr val="bg1"/>
                </a:solidFill>
                <a:latin typeface="+mj-lt"/>
                <a:ea typeface="MS PGothic"/>
              </a:rPr>
              <a:t> </a:t>
            </a: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Поддержка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Сельскохозяйственных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кооперативов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endParaRPr lang="ru-RU" sz="1400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Раздел 2.</a:t>
            </a:r>
            <a:r>
              <a:rPr lang="ru-RU" sz="1600" kern="0" dirty="0" smtClean="0">
                <a:solidFill>
                  <a:schemeClr val="bg1"/>
                </a:solidFill>
                <a:latin typeface="+mj-lt"/>
                <a:ea typeface="MS PGothic"/>
              </a:rPr>
              <a:t> </a:t>
            </a: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Сервисы Портала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Бизнес-навигатора МСП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endParaRPr lang="ru-RU" sz="1400" kern="0" dirty="0">
              <a:solidFill>
                <a:schemeClr val="bg1"/>
              </a:solidFill>
              <a:ea typeface="MS PGothic"/>
            </a:endParaRP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>
                <a:solidFill>
                  <a:schemeClr val="bg1"/>
                </a:solidFill>
                <a:latin typeface="+mj-lt"/>
                <a:ea typeface="MS PGothic"/>
              </a:rPr>
              <a:t>Раздел 3. </a:t>
            </a: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Поддержка крестьянских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(фермерских) хозяйств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ea typeface="MS PGothic"/>
              </a:rPr>
              <a:t>Раздел 4.</a:t>
            </a:r>
            <a:r>
              <a:rPr lang="ru-RU" sz="1400" kern="0" dirty="0" smtClean="0">
                <a:solidFill>
                  <a:schemeClr val="bg1"/>
                </a:solidFill>
                <a:latin typeface="+mj-lt"/>
                <a:ea typeface="MS PGothic"/>
              </a:rPr>
              <a:t> </a:t>
            </a:r>
            <a:r>
              <a:rPr lang="ru-RU" sz="1500" kern="0" dirty="0" smtClean="0">
                <a:solidFill>
                  <a:schemeClr val="bg1"/>
                </a:solidFill>
                <a:ea typeface="MS PGothic"/>
              </a:rPr>
              <a:t>Меры региональной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ea typeface="MS PGothic"/>
              </a:rPr>
              <a:t>п</a:t>
            </a:r>
            <a:r>
              <a:rPr lang="ru-RU" sz="1500" kern="0" dirty="0" smtClean="0">
                <a:solidFill>
                  <a:schemeClr val="bg1"/>
                </a:solidFill>
                <a:ea typeface="MS PGothic"/>
              </a:rPr>
              <a:t>оддержки сельскохозяйственной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500" kern="0" dirty="0">
                <a:solidFill>
                  <a:schemeClr val="bg1"/>
                </a:solidFill>
                <a:latin typeface="+mj-lt"/>
                <a:ea typeface="MS PGothic"/>
              </a:rPr>
              <a:t>к</a:t>
            </a:r>
            <a:r>
              <a:rPr lang="ru-RU" sz="1500" kern="0" dirty="0" smtClean="0">
                <a:solidFill>
                  <a:schemeClr val="bg1"/>
                </a:solidFill>
                <a:latin typeface="+mj-lt"/>
                <a:ea typeface="MS PGothic"/>
              </a:rPr>
              <a:t>ооперации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8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Полезные ссылки</a:t>
            </a:r>
          </a:p>
          <a:p>
            <a:pPr marL="255979" indent="-255979" defTabSz="1151792" eaLnBrk="0" hangingPunct="0">
              <a:lnSpc>
                <a:spcPct val="90000"/>
              </a:lnSpc>
              <a:spcBef>
                <a:spcPts val="378"/>
              </a:spcBef>
              <a:spcAft>
                <a:spcPts val="378"/>
              </a:spcAft>
              <a:buClr>
                <a:srgbClr val="FFD200"/>
              </a:buClr>
              <a:buSzPct val="70000"/>
              <a:defRPr/>
            </a:pPr>
            <a:r>
              <a:rPr lang="ru-RU" sz="18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на </a:t>
            </a:r>
            <a:r>
              <a:rPr lang="ru-RU" sz="1800" b="1" kern="0" dirty="0">
                <a:solidFill>
                  <a:schemeClr val="bg1"/>
                </a:solidFill>
                <a:latin typeface="+mj-lt"/>
                <a:ea typeface="MS PGothic"/>
              </a:rPr>
              <a:t>ресурсы</a:t>
            </a:r>
            <a:endParaRPr lang="en-US" sz="1800" b="1" kern="0" dirty="0">
              <a:solidFill>
                <a:schemeClr val="bg1"/>
              </a:solidFill>
              <a:latin typeface="+mj-lt"/>
              <a:ea typeface="MS P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931" y="1702660"/>
            <a:ext cx="296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Содержание</a:t>
            </a:r>
          </a:p>
        </p:txBody>
      </p:sp>
      <p:sp>
        <p:nvSpPr>
          <p:cNvPr id="8" name="Rectangle 9"/>
          <p:cNvSpPr/>
          <p:nvPr/>
        </p:nvSpPr>
        <p:spPr>
          <a:xfrm>
            <a:off x="5335791" y="2633402"/>
            <a:ext cx="683112" cy="545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pt-BR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03</a:t>
            </a: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6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pt-BR" sz="5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pt-BR" sz="1600" b="1" kern="0" dirty="0">
                <a:solidFill>
                  <a:schemeClr val="bg1"/>
                </a:solidFill>
                <a:latin typeface="+mj-lt"/>
                <a:ea typeface="MS PGothic"/>
              </a:rPr>
              <a:t>0</a:t>
            </a:r>
            <a:r>
              <a:rPr lang="ru-RU" sz="1600" b="1" kern="0" dirty="0">
                <a:solidFill>
                  <a:schemeClr val="bg1"/>
                </a:solidFill>
                <a:latin typeface="+mj-lt"/>
                <a:ea typeface="MS PGothic"/>
              </a:rPr>
              <a:t>5</a:t>
            </a:r>
            <a:endParaRPr lang="pt-BR" sz="16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200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5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20</a:t>
            </a:r>
            <a:endParaRPr lang="pt-BR" sz="16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pt-BR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6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2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27</a:t>
            </a:r>
            <a:endParaRPr lang="en-US" sz="16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20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35</a:t>
            </a: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6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2000" b="1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endParaRPr lang="ru-RU" sz="16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3158" indent="-203158" defTabSz="914121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FFD200"/>
              </a:buClr>
              <a:buSzPct val="70000"/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42</a:t>
            </a:r>
            <a:endParaRPr lang="ru-RU" sz="1600" b="1" kern="0" dirty="0">
              <a:solidFill>
                <a:schemeClr val="bg1"/>
              </a:solidFill>
              <a:latin typeface="+mj-lt"/>
              <a:ea typeface="MS PGothic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19" y="1760586"/>
            <a:ext cx="1749286" cy="62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5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311972" y="1258644"/>
            <a:ext cx="6745044" cy="712156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6267094" y="6356429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/>
              <a:t>Сервисы Портала Бизнес-навигатора МСП</a:t>
            </a: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6267094" y="5992011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/>
              <a:t>Раздел 2</a:t>
            </a:r>
            <a:r>
              <a:rPr lang="ru-RU" sz="2000" b="1" i="1" kern="0" dirty="0" smtClean="0"/>
              <a:t>.</a:t>
            </a:r>
            <a:endParaRPr lang="en-US" sz="2000" b="1" i="1" kern="0" dirty="0"/>
          </a:p>
        </p:txBody>
      </p:sp>
    </p:spTree>
    <p:extLst>
      <p:ext uri="{BB962C8B-B14F-4D97-AF65-F5344CB8AC3E}">
        <p14:creationId xmlns:p14="http://schemas.microsoft.com/office/powerpoint/2010/main" val="36840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22263" y="2081213"/>
            <a:ext cx="6083300" cy="139065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</a:rPr>
              <a:t>Навигатор по мерам поддержки сельхозкооперации </a:t>
            </a:r>
            <a:r>
              <a:rPr lang="en-US" sz="2000" b="1" u="sng" dirty="0">
                <a:solidFill>
                  <a:srgbClr val="0070C0"/>
                </a:solidFill>
              </a:rPr>
              <a:t>AGRO</a:t>
            </a:r>
            <a:r>
              <a:rPr lang="ru-RU" sz="2000" b="1" u="sng" dirty="0">
                <a:solidFill>
                  <a:srgbClr val="0070C0"/>
                </a:solidFill>
              </a:rPr>
              <a:t>-</a:t>
            </a:r>
            <a:r>
              <a:rPr lang="en-US" sz="2000" b="1" u="sng" dirty="0">
                <a:solidFill>
                  <a:srgbClr val="0070C0"/>
                </a:solidFill>
              </a:rPr>
              <a:t>COOP</a:t>
            </a:r>
            <a:r>
              <a:rPr lang="ru-RU" sz="2000" b="1" u="sng" dirty="0">
                <a:solidFill>
                  <a:srgbClr val="0070C0"/>
                </a:solidFill>
              </a:rPr>
              <a:t>.</a:t>
            </a:r>
            <a:r>
              <a:rPr lang="en-US" sz="2000" b="1" u="sng" dirty="0">
                <a:solidFill>
                  <a:srgbClr val="0070C0"/>
                </a:solidFill>
              </a:rPr>
              <a:t>RU</a:t>
            </a:r>
            <a:endParaRPr lang="ru-RU" sz="2000" dirty="0">
              <a:solidFill>
                <a:srgbClr val="0070C0"/>
              </a:solidFill>
            </a:endParaRPr>
          </a:p>
          <a:p>
            <a:pPr>
              <a:defRPr/>
            </a:pPr>
            <a:endParaRPr lang="ru-RU" sz="2000" b="1" dirty="0">
              <a:solidFill>
                <a:srgbClr val="0070C0"/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2000" b="1" dirty="0">
                <a:solidFill>
                  <a:srgbClr val="0070C0"/>
                </a:solidFill>
                <a:cs typeface="Helvetica" panose="020B0604020202020204" pitchFamily="34" charset="0"/>
              </a:rPr>
              <a:t>совместно с ГК «</a:t>
            </a:r>
            <a:r>
              <a:rPr lang="en-US" sz="2000" b="1" dirty="0" err="1">
                <a:solidFill>
                  <a:srgbClr val="0070C0"/>
                </a:solidFill>
                <a:cs typeface="Helvetica" panose="020B0604020202020204" pitchFamily="34" charset="0"/>
              </a:rPr>
              <a:t>Rambler&amp;Co</a:t>
            </a:r>
            <a:r>
              <a:rPr lang="ru-RU" sz="2000" b="1" dirty="0">
                <a:solidFill>
                  <a:srgbClr val="0070C0"/>
                </a:solidFill>
                <a:cs typeface="Helvetica" panose="020B0604020202020204" pitchFamily="34" charset="0"/>
              </a:rPr>
              <a:t>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263" y="3724309"/>
            <a:ext cx="5468937" cy="360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Содержит информацию о доступных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действующим сельскохозяйственным кооперативам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мерах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кредитно-гарантийной, лизинговой поддержки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</a:p>
          <a:p>
            <a:pPr>
              <a:defRPr/>
            </a:pPr>
            <a:endParaRPr lang="ru-RU" sz="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возможностях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продвижения своей продукции в Интернете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и получения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доступа к закупкам крупнейших заказчиков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>
              <a:defRPr/>
            </a:pPr>
            <a:endParaRPr lang="ru-RU" sz="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а также раскрывает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для потенциальных участников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ельхозкооперации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из числа КФХ и ЛПХ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дополнительные возможности интеграции через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создание новых и вступление в действующие сельхозкооперативы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9215456" y="485367"/>
            <a:ext cx="3287713" cy="52322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Создание и развитие</a:t>
            </a:r>
          </a:p>
        </p:txBody>
      </p:sp>
      <p:sp>
        <p:nvSpPr>
          <p:cNvPr id="29702" name="Заголовок 1"/>
          <p:cNvSpPr txBox="1">
            <a:spLocks/>
          </p:cNvSpPr>
          <p:nvPr/>
        </p:nvSpPr>
        <p:spPr bwMode="auto">
          <a:xfrm>
            <a:off x="322263" y="1179513"/>
            <a:ext cx="32686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lnSpc>
                <a:spcPct val="90000"/>
              </a:lnSpc>
              <a:spcBef>
                <a:spcPts val="1263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636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39863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016125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908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0480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5052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9624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4196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Корпорация МСП</a:t>
            </a:r>
          </a:p>
        </p:txBody>
      </p:sp>
      <p:grpSp>
        <p:nvGrpSpPr>
          <p:cNvPr id="29703" name="Группа 10"/>
          <p:cNvGrpSpPr>
            <a:grpSpLocks/>
          </p:cNvGrpSpPr>
          <p:nvPr/>
        </p:nvGrpSpPr>
        <p:grpSpPr bwMode="auto">
          <a:xfrm>
            <a:off x="6534877" y="1228725"/>
            <a:ext cx="5527675" cy="7216775"/>
            <a:chOff x="0" y="0"/>
            <a:chExt cx="4620671" cy="6505483"/>
          </a:xfrm>
        </p:grpSpPr>
        <p:pic>
          <p:nvPicPr>
            <p:cNvPr id="29704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20671" cy="191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25" t="8331" r="26096" b="3877"/>
            <a:stretch>
              <a:fillRect/>
            </a:stretch>
          </p:blipFill>
          <p:spPr bwMode="auto">
            <a:xfrm>
              <a:off x="20886" y="1916935"/>
              <a:ext cx="4578897" cy="458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788750" y="277628"/>
            <a:ext cx="6523525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</p:spTree>
    <p:extLst>
      <p:ext uri="{BB962C8B-B14F-4D97-AF65-F5344CB8AC3E}">
        <p14:creationId xmlns:p14="http://schemas.microsoft.com/office/powerpoint/2010/main" val="30334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556" y="339412"/>
            <a:ext cx="6523525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56221" y="1907914"/>
            <a:ext cx="887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Онлайн-каталог </a:t>
            </a:r>
            <a:r>
              <a:rPr lang="ru-RU" b="1" dirty="0" smtClean="0">
                <a:solidFill>
                  <a:srgbClr val="0070C0"/>
                </a:solidFill>
              </a:rPr>
              <a:t>сельхозпродукции </a:t>
            </a:r>
            <a:r>
              <a:rPr lang="en-US" b="1" dirty="0">
                <a:solidFill>
                  <a:srgbClr val="0070C0"/>
                </a:solidFill>
              </a:rPr>
              <a:t>RUFERMA.RU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73" y="2640432"/>
            <a:ext cx="7071341" cy="5377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35639" y="514877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121355" y="1702591"/>
            <a:ext cx="5142482" cy="6315007"/>
            <a:chOff x="0" y="0"/>
            <a:chExt cx="5930693" cy="654402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32"/>
            <a:stretch>
              <a:fillRect/>
            </a:stretch>
          </p:blipFill>
          <p:spPr bwMode="auto">
            <a:xfrm>
              <a:off x="129208" y="212769"/>
              <a:ext cx="5656523" cy="633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6685" r="24078" b="13535"/>
            <a:stretch>
              <a:fillRect/>
            </a:stretch>
          </p:blipFill>
          <p:spPr bwMode="auto">
            <a:xfrm>
              <a:off x="0" y="0"/>
              <a:ext cx="5930693" cy="507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75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942" y="315125"/>
            <a:ext cx="6417268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Сервисы Портала Бизнес-навигатора МСП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75887" y="1435481"/>
            <a:ext cx="569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</a:t>
            </a:r>
            <a:r>
              <a:rPr lang="ru-RU" sz="1600" b="1" dirty="0" smtClean="0">
                <a:solidFill>
                  <a:srgbClr val="0070C0"/>
                </a:solidFill>
              </a:rPr>
              <a:t>оздание сайта сельхозкооператива в сети Интернет на базе сервиса «Поток»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828" r="893"/>
          <a:stretch/>
        </p:blipFill>
        <p:spPr>
          <a:xfrm>
            <a:off x="956768" y="2020256"/>
            <a:ext cx="5728940" cy="64088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368" y="1316453"/>
            <a:ext cx="5163776" cy="7112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1210" y="554179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257" y="1004915"/>
            <a:ext cx="2734542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72" y="1254082"/>
            <a:ext cx="1111431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70C0"/>
                </a:solidFill>
              </a:rPr>
              <a:t>Информация о д</a:t>
            </a:r>
            <a:r>
              <a:rPr lang="ru-RU" altLang="ru-RU" sz="1600" b="1" dirty="0">
                <a:solidFill>
                  <a:srgbClr val="0070C0"/>
                </a:solidFill>
              </a:rPr>
              <a:t>ействующих торговых точках для сбыта </a:t>
            </a:r>
            <a:r>
              <a:rPr lang="ru-RU" altLang="ru-RU" sz="1600" b="1" dirty="0" smtClean="0">
                <a:solidFill>
                  <a:srgbClr val="0070C0"/>
                </a:solidFill>
              </a:rPr>
              <a:t>продукции в </a:t>
            </a:r>
            <a:r>
              <a:rPr lang="ru-RU" sz="1600" b="1" dirty="0" smtClean="0">
                <a:solidFill>
                  <a:srgbClr val="0070C0"/>
                </a:solidFill>
              </a:rPr>
              <a:t>Бизнес-навигаторе </a:t>
            </a:r>
            <a:r>
              <a:rPr lang="ru-RU" sz="1600" b="1" dirty="0">
                <a:solidFill>
                  <a:srgbClr val="0070C0"/>
                </a:solidFill>
              </a:rPr>
              <a:t>МСП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37204" y="308923"/>
            <a:ext cx="641894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60" t="9623" r="12569" b="4059"/>
          <a:stretch/>
        </p:blipFill>
        <p:spPr>
          <a:xfrm>
            <a:off x="326572" y="1747030"/>
            <a:ext cx="11535333" cy="63870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48553" y="484388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257" y="1004915"/>
            <a:ext cx="2734542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572" y="1254082"/>
            <a:ext cx="1111431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70C0"/>
                </a:solidFill>
              </a:rPr>
              <a:t>Информация о помещениях для открытия собственной сети магазинов </a:t>
            </a:r>
            <a:r>
              <a:rPr lang="ru-RU" altLang="ru-RU" sz="1600" b="1" dirty="0" smtClean="0">
                <a:solidFill>
                  <a:srgbClr val="0070C0"/>
                </a:solidFill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</a:rPr>
              <a:t>Бизнес-навигаторе МСП</a:t>
            </a: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4799" y="308923"/>
            <a:ext cx="6495144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163" r="11704" b="3752"/>
          <a:stretch/>
        </p:blipFill>
        <p:spPr>
          <a:xfrm>
            <a:off x="326571" y="1671724"/>
            <a:ext cx="11802361" cy="65478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37667" y="484388"/>
            <a:ext cx="2999539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507" y="315815"/>
            <a:ext cx="6440550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  <a:endParaRPr lang="ru-RU" dirty="0"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1371" y="1234467"/>
            <a:ext cx="11560629" cy="139001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Все сервисы Портала </a:t>
            </a:r>
            <a:r>
              <a:rPr lang="ru-RU" sz="2000" b="1" dirty="0">
                <a:solidFill>
                  <a:srgbClr val="0070C0"/>
                </a:solidFill>
              </a:rPr>
              <a:t>Бизнес-навигатора </a:t>
            </a:r>
            <a:r>
              <a:rPr lang="ru-RU" sz="2000" b="1" dirty="0" smtClean="0">
                <a:solidFill>
                  <a:srgbClr val="0070C0"/>
                </a:solidFill>
              </a:rPr>
              <a:t>МСП для сельскохозяйственных кооперативов являются </a:t>
            </a:r>
            <a:r>
              <a:rPr lang="ru-RU" sz="2000" b="1" u="sng" dirty="0" smtClean="0">
                <a:solidFill>
                  <a:srgbClr val="0070C0"/>
                </a:solidFill>
              </a:rPr>
              <a:t>бесплатными</a:t>
            </a:r>
            <a:r>
              <a:rPr lang="ru-RU" sz="2000" b="1" dirty="0" smtClean="0">
                <a:solidFill>
                  <a:srgbClr val="0070C0"/>
                </a:solidFill>
              </a:rPr>
              <a:t>.  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</a:rPr>
              <a:t>Доступ к их использованию предоставляется после прохождения регистрации на Портале по адресу </a:t>
            </a:r>
            <a:r>
              <a:rPr lang="en-US" sz="2000" b="1" u="sng" dirty="0" smtClean="0">
                <a:solidFill>
                  <a:srgbClr val="0070C0"/>
                </a:solidFill>
              </a:rPr>
              <a:t>www.smbn.ru</a:t>
            </a:r>
            <a:endParaRPr lang="ru-RU" sz="2000" b="1" u="sng" dirty="0">
              <a:solidFill>
                <a:srgbClr val="0070C0"/>
              </a:solidFill>
            </a:endParaRPr>
          </a:p>
          <a:p>
            <a:endParaRPr lang="ru-RU" sz="2000" b="1" dirty="0">
              <a:solidFill>
                <a:srgbClr val="1F4E79"/>
              </a:solidFill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231" t="8855" r="1337" b="3905"/>
          <a:stretch/>
        </p:blipFill>
        <p:spPr>
          <a:xfrm>
            <a:off x="631371" y="2373086"/>
            <a:ext cx="11016343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311972" y="1258644"/>
            <a:ext cx="6745044" cy="712156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6267094" y="6356429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/>
              <a:t>Поддержка </a:t>
            </a:r>
            <a:r>
              <a:rPr lang="ru-RU" sz="2268" i="1" dirty="0" smtClean="0"/>
              <a:t>крестьянских </a:t>
            </a:r>
            <a:r>
              <a:rPr lang="ru-RU" sz="2268" i="1" dirty="0"/>
              <a:t>(</a:t>
            </a:r>
            <a:r>
              <a:rPr lang="ru-RU" sz="2268" i="1" dirty="0" smtClean="0"/>
              <a:t>фермерских) хозяйств</a:t>
            </a:r>
            <a:endParaRPr lang="ru-RU" sz="2268" i="1" dirty="0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6267094" y="5992011"/>
            <a:ext cx="166129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/>
              <a:t>Раздел 3</a:t>
            </a:r>
            <a:r>
              <a:rPr lang="ru-RU" sz="2000" b="1" i="1" kern="0" dirty="0" smtClean="0"/>
              <a:t>.</a:t>
            </a:r>
            <a:endParaRPr lang="en-US" sz="2000" b="1" i="1" kern="0" dirty="0"/>
          </a:p>
        </p:txBody>
      </p:sp>
    </p:spTree>
    <p:extLst>
      <p:ext uri="{BB962C8B-B14F-4D97-AF65-F5344CB8AC3E}">
        <p14:creationId xmlns:p14="http://schemas.microsoft.com/office/powerpoint/2010/main" val="1065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58847"/>
              </p:ext>
            </p:extLst>
          </p:nvPr>
        </p:nvGraphicFramePr>
        <p:xfrm>
          <a:off x="2327893" y="1816530"/>
          <a:ext cx="9909230" cy="2761827"/>
        </p:xfrm>
        <a:graphic>
          <a:graphicData uri="http://schemas.openxmlformats.org/drawingml/2006/table">
            <a:tbl>
              <a:tblPr/>
              <a:tblGrid>
                <a:gridCol w="187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3254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начинающему фермеру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</a:t>
                      </a: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90% затрат, 10% - собственные средства фермеров.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ведения иных видов деятельности.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 процентов затрат.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444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830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11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семейной животноводческой фермы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месяца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60 процентов затрат.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60 % затрат, 40% - собственные средства фермеров, из них: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Часть затрат (не более 20% ) может быть обеспечена за счет средств субъекта РФ.</a:t>
                      </a: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803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21,6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313920" y="4056236"/>
            <a:ext cx="161573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800" b="1" dirty="0" smtClean="0">
                <a:solidFill>
                  <a:srgbClr val="0070C0"/>
                </a:solidFill>
              </a:rPr>
              <a:t>России</a:t>
            </a:r>
          </a:p>
          <a:p>
            <a:pPr algn="r"/>
            <a:r>
              <a:rPr lang="ru-RU" sz="1400" dirty="0">
                <a:solidFill>
                  <a:srgbClr val="0070C0"/>
                </a:solidFill>
              </a:rPr>
              <a:t>субсидирование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753317" y="4264943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47193"/>
              </p:ext>
            </p:extLst>
          </p:nvPr>
        </p:nvGraphicFramePr>
        <p:xfrm>
          <a:off x="2339026" y="1223865"/>
          <a:ext cx="9909226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7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 освоения гранта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866430"/>
              </p:ext>
            </p:extLst>
          </p:nvPr>
        </p:nvGraphicFramePr>
        <p:xfrm>
          <a:off x="2339024" y="4675031"/>
          <a:ext cx="9909229" cy="3544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09229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</a:tblGrid>
              <a:tr h="25999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Субсидии </a:t>
                      </a:r>
                      <a:r>
                        <a:rPr lang="ru-RU" sz="12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200" b="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сфере</a:t>
                      </a:r>
                      <a:r>
                        <a:rPr lang="ru-RU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Животноводства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реализации механизма льготного кредитования по инвестиционным и краткосрочным кредитам.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возмещение части прямых понесенных затрат на создание и модернизацию объектов АПК.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повышение продуктивности в молочном скотоводстве.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поддержку развития социально значимых отраслей – овцеводства и козоводства, оленеводства и т.п. – в рамках «единой» субсидии.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Растениеводства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Производителям сельхозтехники с целью снижения ее стоимости для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оказание несвязанной поддержки предоставляются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том числе КФХ.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Критерии отбора для предоставления субсидии: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в субъекте РФ посевных площадей, занятых зерновыми, зерново-бобовыми и кормовыми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сельхозкультурами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проч.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НПА субъекта РФ, устанавливающего порядок и условия предоставления из бюджета региона средств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сельхозтоваропроизводителям</a:t>
                      </a:r>
                      <a:endParaRPr lang="ru-RU" sz="10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Виноградарства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виноделия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единой субсидии.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КФХ получают субсидии на компенсации прямых понесенных затрат на строительство и модернизацию объектов АПК.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Рыбоводства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механизма льготного кредитования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Субсидии на содержание племенных объектов </a:t>
                      </a:r>
                      <a:r>
                        <a:rPr lang="ru-RU" sz="10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аквакультуры</a:t>
                      </a:r>
                      <a:r>
                        <a:rPr lang="ru-RU" sz="10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принадлежащих организациям, зарегистрированным в государственном племенном регистре.</a:t>
                      </a:r>
                    </a:p>
                  </a:txBody>
                  <a:tcPr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8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7560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645575" y="432830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220151" y="1631202"/>
          <a:ext cx="8128705" cy="5683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2301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783">
                  <a:extLst>
                    <a:ext uri="{9D8B030D-6E8A-4147-A177-3AD203B41FA5}">
                      <a16:colId xmlns:a16="http://schemas.microsoft.com/office/drawing/2014/main" val="24235336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29482924"/>
                    </a:ext>
                  </a:extLst>
                </a:gridCol>
                <a:gridCol w="3703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293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Сезонный легкий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пополнение оборотных средств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18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/>
                        <a:t>от 1</a:t>
                      </a:r>
                      <a:r>
                        <a:rPr lang="ru-RU" sz="1200" kern="1200" baseline="0" dirty="0" smtClean="0"/>
                        <a:t> до </a:t>
                      </a:r>
                      <a:r>
                        <a:rPr lang="ru-RU" sz="1200" kern="1200" dirty="0" smtClean="0"/>
                        <a:t>5%*</a:t>
                      </a:r>
                    </a:p>
                    <a:p>
                      <a:pPr marL="0" lvl="0" algn="ctr" defTabSz="1093324" rtl="0" eaLnBrk="1" latinLnBrk="0" hangingPunct="1"/>
                      <a:r>
                        <a:rPr lang="ru-RU" sz="1200" kern="1200" dirty="0" smtClean="0"/>
                        <a:t> до 6,5%**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Сокращенный пакет документов;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Сокращенные сроки рассмотрения заявки;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сроков кредитования для отдельных отраслей АПК.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  <a:tr h="1262744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проведение сезонных работ</a:t>
                      </a: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6,5%**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Короткие сроки принятия решений о предоставлении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принятия в залог только продукции будущего урожая;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установления индивидуального графика;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Принятие в залог биомассы рыбы;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КФХ/ИП.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358"/>
                  </a:ext>
                </a:extLst>
              </a:tr>
              <a:tr h="116470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Овердрафт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оплату платежных (расчетных) документов (покрытие кассовых разрывов)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/>
                        <a:t>Устанавливается индивидуально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Увеличенный период непрерывного кредитования счета заемщика (до 60 дней).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594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Оборотный стандарт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  <a:endParaRPr lang="en-US" sz="11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24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  <a:p>
                      <a:pPr marL="0" lvl="0" algn="ctr" defTabSz="1093324" rtl="0" eaLnBrk="1" latinLnBrk="0" hangingPunct="1"/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6,5%**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Комиссия за предоставление и обслуживание кредита не взимается;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оформления в залог ТМЦ до 50% от требуемого объема обеспечения;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частично необеспеченных кредитов до 50%.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5665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под залог приобретаемой техники/оборудования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как новой, так и бывшей в употреблении техники и оборудования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  <a:p>
                      <a:pPr marL="0" lvl="0" algn="ctr" defTabSz="1093324" rtl="0" eaLnBrk="1" latinLnBrk="0" hangingPunct="1"/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6,5%**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техники и оборудования, приобретаемых за счет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приобретаемой техники/оборудования.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889707"/>
              </p:ext>
            </p:extLst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9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350269" y="1631202"/>
            <a:ext cx="270934" cy="5683998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0070" y="8033671"/>
            <a:ext cx="93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12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1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18329" y="4675017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197EC6"/>
                </a:solidFill>
              </a:rPr>
              <a:t>1/3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4705" y="3672982"/>
            <a:ext cx="162583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"Корпорация "МСП"</a:t>
            </a:r>
          </a:p>
        </p:txBody>
      </p:sp>
    </p:spTree>
    <p:extLst>
      <p:ext uri="{BB962C8B-B14F-4D97-AF65-F5344CB8AC3E}">
        <p14:creationId xmlns:p14="http://schemas.microsoft.com/office/powerpoint/2010/main" val="31650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араллелограмм 30"/>
          <p:cNvSpPr/>
          <p:nvPr/>
        </p:nvSpPr>
        <p:spPr>
          <a:xfrm>
            <a:off x="311972" y="1258644"/>
            <a:ext cx="6745044" cy="712156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6267094" y="5992011"/>
            <a:ext cx="1596746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 smtClean="0"/>
              <a:t>Глоссарий</a:t>
            </a:r>
            <a:endParaRPr lang="en-US" sz="2000" b="1" i="1" kern="0" dirty="0"/>
          </a:p>
        </p:txBody>
      </p:sp>
    </p:spTree>
    <p:extLst>
      <p:ext uri="{BB962C8B-B14F-4D97-AF65-F5344CB8AC3E}">
        <p14:creationId xmlns:p14="http://schemas.microsoft.com/office/powerpoint/2010/main" val="3267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50818" y="3457658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594757" y="370840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2220151" y="1631202"/>
          <a:ext cx="8128705" cy="4452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6089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783">
                  <a:extLst>
                    <a:ext uri="{9D8B030D-6E8A-4147-A177-3AD203B41FA5}">
                      <a16:colId xmlns:a16="http://schemas.microsoft.com/office/drawing/2014/main" val="24235336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29482924"/>
                    </a:ext>
                  </a:extLst>
                </a:gridCol>
                <a:gridCol w="3703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32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земельных участков сельскохозяйственного назначения под их залог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земельных участков из состава земель с/х назначения для целей организации на них производства, хранения и/или первичной переработки с/х продукции</a:t>
                      </a:r>
                      <a:endParaRPr lang="en-US" sz="105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96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от 1 до 6,5%*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– до 8 лет;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3 лет;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приобретаемых земельных участков.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  <a:tr h="52032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en-US" sz="105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baseline="0" dirty="0" smtClean="0"/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1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молодняка с/х животных под их залог</a:t>
                      </a:r>
                      <a:endParaRPr lang="en-US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молодняка с/х животных следующих видов – крупный рогатый скот, свиньи, лошади, овцы, козы</a:t>
                      </a:r>
                      <a:endParaRPr lang="en-US" sz="105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земель сельскохозяйственного назначения, приобретаемых за счет кредита.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277935" y="1631202"/>
            <a:ext cx="270934" cy="4452248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6989" y="8172585"/>
            <a:ext cx="930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913" y="4054647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197EC6"/>
                </a:solidFill>
              </a:rPr>
              <a:t>2</a:t>
            </a:r>
            <a:r>
              <a:rPr lang="ru-RU" sz="1600" b="1" i="1" dirty="0" smtClean="0">
                <a:solidFill>
                  <a:srgbClr val="197EC6"/>
                </a:solidFill>
              </a:rPr>
              <a:t>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50505" y="3057106"/>
            <a:ext cx="1656243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"Корпорация "МСП"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17197"/>
              </p:ext>
            </p:extLst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9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2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7560"/>
            <a:ext cx="1969320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645575" y="4328309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177668"/>
              </p:ext>
            </p:extLst>
          </p:nvPr>
        </p:nvGraphicFramePr>
        <p:xfrm>
          <a:off x="2220152" y="1610843"/>
          <a:ext cx="8197637" cy="62499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6803">
                  <a:extLst>
                    <a:ext uri="{9D8B030D-6E8A-4147-A177-3AD203B41FA5}">
                      <a16:colId xmlns:a16="http://schemas.microsoft.com/office/drawing/2014/main" val="2846274562"/>
                    </a:ext>
                  </a:extLst>
                </a:gridCol>
                <a:gridCol w="101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857">
                  <a:extLst>
                    <a:ext uri="{9D8B030D-6E8A-4147-A177-3AD203B41FA5}">
                      <a16:colId xmlns:a16="http://schemas.microsoft.com/office/drawing/2014/main" val="2423533658"/>
                    </a:ext>
                  </a:extLst>
                </a:gridCol>
                <a:gridCol w="210047">
                  <a:extLst>
                    <a:ext uri="{9D8B030D-6E8A-4147-A177-3AD203B41FA5}">
                      <a16:colId xmlns:a16="http://schemas.microsoft.com/office/drawing/2014/main" val="1229482924"/>
                    </a:ext>
                  </a:extLst>
                </a:gridCol>
                <a:gridCol w="3735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32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«Быстрое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От 1 до 5%</a:t>
                      </a:r>
                      <a:r>
                        <a:rPr lang="ru-RU" sz="1200" kern="1200" dirty="0" smtClean="0"/>
                        <a:t>*</a:t>
                      </a:r>
                      <a:endParaRPr lang="ru-RU" sz="1200" kern="1200" baseline="0" dirty="0" smtClean="0"/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Кредитование без залога;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Оперативное принятие решений по кредитным заявкам.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88396"/>
                  </a:ext>
                </a:extLst>
              </a:tr>
              <a:tr h="855849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12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на текущие цели.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358"/>
                  </a:ext>
                </a:extLst>
              </a:tr>
              <a:tr h="106831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 овердрафт»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Покрытие кассовых разрывов</a:t>
                      </a:r>
                    </a:p>
                    <a:p>
                      <a:pPr marL="0" lvl="0" algn="ctr" defTabSz="914400" rtl="0" eaLnBrk="1" latinLnBrk="0" hangingPunct="1"/>
                      <a:endParaRPr lang="en-US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05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05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9246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«Оптимальный»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Инвестиционные цели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срок кредитования и гибкая структура обеспечения (товары в обороте – до 50% в структуре обеспечения) позволяют решать долгосрочные бизнес-задачи и реализовывать возможности инвестиционного развития;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залог недвижимости до регистрации договора ипотеки.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965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«Коммерческая ипотека»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объектов коммерческой недвижимости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 до 5%*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срок 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дополнительного финансирования на цели ремонта объекта недвижимости (до 15% от суммы кредита);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финансирования до 100% от стоимости объекта.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7104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«Выгодное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Рефинансирование кредитов сторонних банков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11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индивидуально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рефинансирования как инвестиционных кредитов, так и кредитов на текущие цели;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дополнительного финансирования на цели рефинансируемого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срок 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9 месяцев;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последующий залог имущества.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10417787" y="1620444"/>
            <a:ext cx="270934" cy="624031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6989" y="8172585"/>
            <a:ext cx="930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</a:t>
            </a:r>
            <a:r>
              <a:rPr lang="ru-RU" sz="1200" i="1" dirty="0" smtClean="0"/>
              <a:t>постановления Правительства РФ 1528 (программа льготного кредитования Минсельхоза России).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328" y="4674549"/>
            <a:ext cx="60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197EC6"/>
                </a:solidFill>
              </a:rPr>
              <a:t>3/3</a:t>
            </a:r>
            <a:endParaRPr lang="ru-RU" sz="16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0766" y="3935580"/>
            <a:ext cx="162583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</a:t>
            </a: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«Корпорация «МСП»</a:t>
            </a: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582708"/>
              </p:ext>
            </p:extLst>
          </p:nvPr>
        </p:nvGraphicFramePr>
        <p:xfrm>
          <a:off x="2220151" y="1220275"/>
          <a:ext cx="81287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9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1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861022"/>
              </p:ext>
            </p:extLst>
          </p:nvPr>
        </p:nvGraphicFramePr>
        <p:xfrm>
          <a:off x="1799683" y="1728911"/>
          <a:ext cx="10429039" cy="5500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0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0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01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859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текущие цели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оборотные цели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10,1 %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  <a:endParaRPr kumimoji="0" lang="ru-RU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  <a:p>
                      <a:pPr algn="ctr"/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Требования к 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заемщику: </a:t>
                      </a: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находится в процессе реорганизации, ликвидации;</a:t>
                      </a: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обладает статусом налогового резидента РФ;</a:t>
                      </a: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зарегистрирован на территории РФ в соответствии с ФЗ «О государственной регистрации юридических лиц и ИП»</a:t>
                      </a: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отношении Заемщика не возбуждено производство по делу о несостоятельности (банкротстве) в соответствии с законодательством РФ о несостоятельности (банкротстве);</a:t>
                      </a: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имеет неисполненных обязанностей по уплате налогов, сборов, страховых взносов, пеней, штрафов, процентов, подлежащих уплате в соответствии с законодательством РФ.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Поручительство;</a:t>
                      </a: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по суммам свыше 3 млн. рублей - залоговое обеспечение  в объеме, не менее 70% от суммы кредита.</a:t>
                      </a:r>
                    </a:p>
                    <a:p>
                      <a:pPr marL="718112" marR="0" lvl="1" indent="-17145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1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100" b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43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инвестиции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инвестиционные цели</a:t>
                      </a: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</a:t>
                      </a:r>
                      <a:r>
                        <a:rPr kumimoji="0" lang="ru-RU" sz="11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3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9,6 %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4260420"/>
            <a:ext cx="1579378" cy="43720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МСП Банк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25" name="L-Shape 10"/>
          <p:cNvSpPr/>
          <p:nvPr/>
        </p:nvSpPr>
        <p:spPr>
          <a:xfrm rot="13701821">
            <a:off x="1225108" y="424078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066825"/>
              </p:ext>
            </p:extLst>
          </p:nvPr>
        </p:nvGraphicFramePr>
        <p:xfrm>
          <a:off x="1799683" y="1294358"/>
          <a:ext cx="10407006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2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22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22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2630" y="8287581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в </a:t>
            </a:r>
            <a:r>
              <a:rPr lang="ru-RU" sz="1200" i="1" dirty="0"/>
              <a:t>рамках Постановления </a:t>
            </a:r>
            <a:r>
              <a:rPr lang="ru-RU" sz="1200" i="1" dirty="0" smtClean="0"/>
              <a:t>Правительства РФ 1528 (программа льготного кредитования Минсельхоза России)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8720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72343"/>
              </p:ext>
            </p:extLst>
          </p:nvPr>
        </p:nvGraphicFramePr>
        <p:xfrm>
          <a:off x="2519364" y="1220275"/>
          <a:ext cx="7958584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3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7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126960" y="359234"/>
            <a:ext cx="5888871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506134" y="4722133"/>
            <a:ext cx="797181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авая фигурная скобка 9"/>
          <p:cNvSpPr/>
          <p:nvPr/>
        </p:nvSpPr>
        <p:spPr>
          <a:xfrm>
            <a:off x="10487839" y="1690110"/>
            <a:ext cx="270934" cy="5579934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609515" y="4240123"/>
            <a:ext cx="2506560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8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374713"/>
              </p:ext>
            </p:extLst>
          </p:nvPr>
        </p:nvGraphicFramePr>
        <p:xfrm>
          <a:off x="2519363" y="1690110"/>
          <a:ext cx="7958585" cy="2937523"/>
        </p:xfrm>
        <a:graphic>
          <a:graphicData uri="http://schemas.openxmlformats.org/drawingml/2006/table">
            <a:tbl>
              <a:tblPr/>
              <a:tblGrid>
                <a:gridCol w="1524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20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37523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более 12 месяцев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L-Shape 10"/>
          <p:cNvSpPr/>
          <p:nvPr/>
        </p:nvSpPr>
        <p:spPr>
          <a:xfrm rot="13701821">
            <a:off x="1762467" y="447783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805626" y="4187689"/>
            <a:ext cx="1667042" cy="83099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поручительство РГО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506134" y="4861850"/>
          <a:ext cx="7934852" cy="2408194"/>
        </p:xfrm>
        <a:graphic>
          <a:graphicData uri="http://schemas.openxmlformats.org/drawingml/2006/table">
            <a:tbl>
              <a:tblPr/>
              <a:tblGrid>
                <a:gridCol w="1597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7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60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8194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5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 </a:t>
                      </a:r>
                      <a:r>
                        <a:rPr lang="ru-RU" altLang="ru-RU" sz="12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72589" marR="72589" marT="36317" marB="3631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105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более 12 месяцев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4399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280748" y="555858"/>
            <a:ext cx="5384591" cy="6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09" tIns="41805" rIns="83609" bIns="41805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560" dirty="0"/>
              <a:t>Крестьянские (фермерские) хозяйства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717481"/>
              </p:ext>
            </p:extLst>
          </p:nvPr>
        </p:nvGraphicFramePr>
        <p:xfrm>
          <a:off x="2528256" y="1401060"/>
          <a:ext cx="7683314" cy="26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8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609" marR="83609" marT="41805" marB="418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513966" y="1864739"/>
            <a:ext cx="1792782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</a:t>
            </a: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гарантии                      АО «Корпорация «МСП»</a:t>
            </a: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10266232" y="1801178"/>
            <a:ext cx="193072" cy="1856423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938">
              <a:solidFill>
                <a:srgbClr val="0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1066"/>
              </p:ext>
            </p:extLst>
          </p:nvPr>
        </p:nvGraphicFramePr>
        <p:xfrm>
          <a:off x="2528256" y="1768904"/>
          <a:ext cx="7683314" cy="6384276"/>
        </p:xfrm>
        <a:graphic>
          <a:graphicData uri="http://schemas.openxmlformats.org/drawingml/2006/table">
            <a:tbl>
              <a:tblPr/>
              <a:tblGrid>
                <a:gridCol w="172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38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450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b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5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«Молодой фермер АККОР»</a:t>
                      </a:r>
                      <a:endParaRPr lang="ru-RU" sz="110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4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62708" marR="62708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 программы должен быть не старше 35 лет, иметь опыт работы в сельском хозяйстве от 2 лет и быть членом АККОР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8" marR="62708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9158" y="4558308"/>
            <a:ext cx="1811365" cy="81734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46" b="1" dirty="0">
                <a:solidFill>
                  <a:srgbClr val="0070C0"/>
                </a:solidFill>
              </a:rPr>
              <a:t>Росагролизинг</a:t>
            </a:r>
            <a:endParaRPr lang="ru-RU" sz="1463" b="1" dirty="0">
              <a:solidFill>
                <a:srgbClr val="0070C0"/>
              </a:solidFill>
            </a:endParaRPr>
          </a:p>
        </p:txBody>
      </p:sp>
      <p:sp>
        <p:nvSpPr>
          <p:cNvPr id="22" name="L-Shape 10"/>
          <p:cNvSpPr/>
          <p:nvPr/>
        </p:nvSpPr>
        <p:spPr>
          <a:xfrm rot="13701821">
            <a:off x="1893575" y="4749143"/>
            <a:ext cx="435673" cy="435673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3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311972" y="1258644"/>
            <a:ext cx="6745044" cy="712156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6267094" y="6356429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 smtClean="0"/>
              <a:t>Меры региональной поддержки сельскохозяйственной кооперации</a:t>
            </a:r>
            <a:endParaRPr lang="ru-RU" sz="2268" i="1" dirty="0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6267094" y="5992011"/>
            <a:ext cx="1704322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/>
              <a:t>Раздел 4</a:t>
            </a:r>
            <a:r>
              <a:rPr lang="ru-RU" sz="2000" b="1" i="1" kern="0" dirty="0" smtClean="0"/>
              <a:t>.</a:t>
            </a:r>
            <a:endParaRPr lang="en-US" sz="2000" b="1" i="1" kern="0" dirty="0"/>
          </a:p>
        </p:txBody>
      </p:sp>
    </p:spTree>
    <p:extLst>
      <p:ext uri="{BB962C8B-B14F-4D97-AF65-F5344CB8AC3E}">
        <p14:creationId xmlns:p14="http://schemas.microsoft.com/office/powerpoint/2010/main" val="30263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079720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Липецкая область (1/2),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мер по развитию с/х потребительской кооперации (далее – </a:t>
            </a:r>
            <a:r>
              <a:rPr lang="ru-RU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Липецкой области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1169993" y="2126399"/>
            <a:ext cx="46437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Установлен </a:t>
            </a:r>
            <a:r>
              <a:rPr lang="ru-RU" altLang="ru-RU" sz="1200" b="1" dirty="0" smtClean="0"/>
              <a:t>льготный режим налогообложения </a:t>
            </a:r>
            <a:r>
              <a:rPr lang="ru-RU" altLang="ru-RU" sz="1200" dirty="0" smtClean="0"/>
              <a:t>для сельхозкооперативов и их членов:</a:t>
            </a:r>
          </a:p>
          <a:p>
            <a:pPr lvl="1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по упрощенной системе налогообложения;</a:t>
            </a:r>
          </a:p>
          <a:p>
            <a:pPr lvl="1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по патентной системе налогообложения.</a:t>
            </a:r>
          </a:p>
          <a:p>
            <a:pPr marL="171450" indent="-1714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 Утверждение </a:t>
            </a:r>
            <a:r>
              <a:rPr lang="ru-RU" altLang="ru-RU" sz="1200" b="1" dirty="0"/>
              <a:t>перечней гос. и муниципального имущества</a:t>
            </a:r>
            <a:r>
              <a:rPr lang="ru-RU" altLang="ru-RU" sz="1200" dirty="0"/>
              <a:t>, свободного от прав третьих лиц и предназначенного для передачи субъектам МСП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6655067" y="2126399"/>
            <a:ext cx="477492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Разработка и реализация муниципальных программ, подпрограмм, мероприятий, </a:t>
            </a:r>
            <a:r>
              <a:rPr lang="ru-RU" altLang="ru-RU" sz="1200" dirty="0" smtClean="0"/>
              <a:t>«дорожных карт» развития </a:t>
            </a:r>
            <a:r>
              <a:rPr lang="ru-RU" altLang="ru-RU" sz="1200" dirty="0" err="1" smtClean="0"/>
              <a:t>СПоК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в муниципальных районах Липецкой области.</a:t>
            </a:r>
          </a:p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Содействие выполнению требований законодательства РФ и НПА Банка России, подготовке и представлению отчетности, предусмотренной </a:t>
            </a:r>
            <a:r>
              <a:rPr lang="ru-RU" altLang="ru-RU" sz="1200" dirty="0" smtClean="0"/>
              <a:t>НПА Банка </a:t>
            </a:r>
            <a:r>
              <a:rPr lang="ru-RU" altLang="ru-RU" sz="1200" dirty="0"/>
              <a:t>России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Преференции </a:t>
            </a:r>
            <a:r>
              <a:rPr lang="ru-RU" altLang="ru-RU" sz="1200" dirty="0"/>
              <a:t>и (или) </a:t>
            </a:r>
            <a:r>
              <a:rPr lang="ru-RU" altLang="ru-RU" sz="1200" dirty="0" smtClean="0"/>
              <a:t>льготы </a:t>
            </a:r>
            <a:r>
              <a:rPr lang="ru-RU" altLang="ru-RU" sz="1200" dirty="0"/>
              <a:t>при предоставлении в аренду гос. и муниципального имущества </a:t>
            </a:r>
            <a:r>
              <a:rPr lang="ru-RU" altLang="ru-RU" sz="1200" dirty="0" err="1"/>
              <a:t>СПоК</a:t>
            </a:r>
            <a:r>
              <a:rPr lang="ru-RU" altLang="ru-RU" sz="1200" dirty="0"/>
              <a:t>.</a:t>
            </a:r>
          </a:p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endParaRPr lang="ru-RU" altLang="ru-RU" sz="12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169994" y="1765208"/>
            <a:ext cx="10260000" cy="324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Законодательные меры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9994" y="3716929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Финансовые меры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1169993" y="7067402"/>
            <a:ext cx="51856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b="1" dirty="0" smtClean="0"/>
              <a:t>семинаров, тренингов, </a:t>
            </a:r>
            <a:r>
              <a:rPr lang="ru-RU" altLang="ru-RU" sz="1200" b="1" dirty="0" err="1" smtClean="0"/>
              <a:t>вебинаров</a:t>
            </a:r>
            <a:r>
              <a:rPr lang="ru-RU" altLang="ru-RU" sz="1200" b="1" dirty="0"/>
              <a:t> </a:t>
            </a:r>
            <a:r>
              <a:rPr lang="ru-RU" altLang="ru-RU" sz="1200" dirty="0" smtClean="0"/>
              <a:t>для руководящих кадров </a:t>
            </a:r>
            <a:r>
              <a:rPr lang="ru-RU" altLang="ru-RU" sz="1200" dirty="0" err="1" smtClean="0"/>
              <a:t>сельскохозкооперативов</a:t>
            </a:r>
            <a:r>
              <a:rPr lang="ru-RU" altLang="ru-RU" sz="1200" dirty="0"/>
              <a:t>.</a:t>
            </a:r>
            <a:endParaRPr lang="ru-RU" altLang="ru-RU" sz="1200" dirty="0" smtClean="0"/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b="1" dirty="0" smtClean="0"/>
              <a:t>выездных семинаров и тренингов </a:t>
            </a:r>
            <a:r>
              <a:rPr lang="ru-RU" altLang="ru-RU" sz="1200" dirty="0" smtClean="0"/>
              <a:t>в местах с ограниченным доступом к ресурсам сети Интернет.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9994" y="6732608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Обучение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4" y="2559227"/>
            <a:ext cx="900000" cy="900000"/>
          </a:xfrm>
          <a:prstGeom prst="rect">
            <a:avLst/>
          </a:prstGeom>
        </p:spPr>
      </p:pic>
      <p:pic>
        <p:nvPicPr>
          <p:cNvPr id="26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2"/>
          <a:stretch/>
        </p:blipFill>
        <p:spPr>
          <a:xfrm>
            <a:off x="159076" y="4673070"/>
            <a:ext cx="1121835" cy="900000"/>
          </a:xfrm>
          <a:prstGeom prst="rect">
            <a:avLst/>
          </a:prstGeom>
        </p:spPr>
      </p:pic>
      <p:pic>
        <p:nvPicPr>
          <p:cNvPr id="27" name="Рисунок 2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9" y="7055773"/>
            <a:ext cx="83950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6649984" y="7055773"/>
            <a:ext cx="47749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Привлечение высших и средних образовательных учреждений </a:t>
            </a:r>
            <a:r>
              <a:rPr lang="ru-RU" altLang="ru-RU" sz="1200" dirty="0"/>
              <a:t>к реализации обучающих мероприятий для руководящих кадров </a:t>
            </a:r>
            <a:r>
              <a:rPr lang="ru-RU" altLang="ru-RU" sz="1200" dirty="0" err="1"/>
              <a:t>СПоКов</a:t>
            </a:r>
            <a:r>
              <a:rPr lang="ru-RU" altLang="ru-RU" sz="1200" dirty="0"/>
              <a:t>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Реализация </a:t>
            </a:r>
            <a:r>
              <a:rPr lang="ru-RU" altLang="ru-RU" sz="1200" b="1" dirty="0"/>
              <a:t>образовательных проектов</a:t>
            </a:r>
            <a:r>
              <a:rPr lang="ru-RU" altLang="ru-RU" sz="1200" dirty="0"/>
              <a:t>: «Молодежная кооперация» и «Бизнес в глубинке».</a:t>
            </a: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1169993" y="4114049"/>
            <a:ext cx="510662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125F"/>
              </a:buClr>
              <a:defRPr/>
            </a:pPr>
            <a:r>
              <a:rPr lang="ru-RU" altLang="ru-RU" sz="1200" b="1" dirty="0" smtClean="0"/>
              <a:t>Субсидирование СКПК, </a:t>
            </a:r>
            <a:r>
              <a:rPr lang="ru-RU" altLang="ru-RU" sz="1200" dirty="0" smtClean="0"/>
              <a:t>в том числе в рамках муниципальных программ развития </a:t>
            </a:r>
            <a:r>
              <a:rPr lang="ru-RU" altLang="ru-RU" sz="1200" dirty="0" err="1" smtClean="0"/>
              <a:t>сельхозкооперации</a:t>
            </a:r>
            <a:r>
              <a:rPr lang="ru-RU" altLang="ru-RU" sz="1200" dirty="0" smtClean="0"/>
              <a:t> (план на 2018 г. –                   </a:t>
            </a:r>
            <a:r>
              <a:rPr lang="ru-RU" altLang="ru-RU" sz="1200" b="1" dirty="0" smtClean="0"/>
              <a:t>13,2млн рублей</a:t>
            </a:r>
            <a:r>
              <a:rPr lang="ru-RU" altLang="ru-RU" sz="1200" dirty="0" smtClean="0"/>
              <a:t>):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пополнение фонда финансовой взаимопомощи кооперативам второго уровня;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обслуживание расчетного счета кооператива в банке;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возмещение затрат на проведение ревизий ревизионным союзам.</a:t>
            </a:r>
          </a:p>
          <a:p>
            <a:pPr marL="285750" indent="-2857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Субсидирование </a:t>
            </a:r>
            <a:r>
              <a:rPr lang="ru-RU" altLang="ru-RU" sz="1200" b="1" dirty="0" err="1" smtClean="0"/>
              <a:t>СПоКов</a:t>
            </a:r>
            <a:r>
              <a:rPr lang="ru-RU" altLang="ru-RU" sz="1200" b="1" dirty="0" smtClean="0"/>
              <a:t> </a:t>
            </a:r>
            <a:r>
              <a:rPr lang="ru-RU" altLang="ru-RU" sz="1200" dirty="0" smtClean="0"/>
              <a:t>(план на 2018 г. – </a:t>
            </a:r>
            <a:r>
              <a:rPr lang="ru-RU" altLang="ru-RU" sz="1200" b="1" dirty="0" smtClean="0"/>
              <a:t>30 млн рублей</a:t>
            </a:r>
            <a:r>
              <a:rPr lang="ru-RU" altLang="ru-RU" sz="1200" dirty="0" smtClean="0"/>
              <a:t>):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развитие материально-технической базы;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приобретение молодняка скота и птицы, кормов;</a:t>
            </a:r>
          </a:p>
          <a:p>
            <a:pPr lvl="1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приобретение семян и посадочного материала.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6649985" y="4021716"/>
            <a:ext cx="478001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err="1" smtClean="0"/>
              <a:t>Грантовая</a:t>
            </a:r>
            <a:r>
              <a:rPr lang="ru-RU" altLang="ru-RU" sz="1200" b="1" dirty="0" smtClean="0"/>
              <a:t> поддержка </a:t>
            </a:r>
            <a:r>
              <a:rPr lang="ru-RU" altLang="ru-RU" sz="1200" b="1" dirty="0" err="1" smtClean="0"/>
              <a:t>СПоКов</a:t>
            </a:r>
            <a:r>
              <a:rPr lang="ru-RU" altLang="ru-RU" sz="1200" b="1" dirty="0" smtClean="0"/>
              <a:t> </a:t>
            </a:r>
            <a:r>
              <a:rPr lang="ru-RU" altLang="ru-RU" sz="1200" dirty="0" smtClean="0"/>
              <a:t>в соответствии с требованиями </a:t>
            </a:r>
            <a:r>
              <a:rPr lang="ru-RU" altLang="ru-RU" sz="1200" dirty="0"/>
              <a:t>г</a:t>
            </a:r>
            <a:r>
              <a:rPr lang="ru-RU" altLang="ru-RU" sz="1200" dirty="0" smtClean="0"/>
              <a:t>ос. программы развития с/х </a:t>
            </a:r>
            <a:r>
              <a:rPr lang="ru-RU" sz="1200" dirty="0" smtClean="0"/>
              <a:t>и </a:t>
            </a:r>
            <a:r>
              <a:rPr lang="ru-RU" sz="1200" dirty="0"/>
              <a:t>регулирования </a:t>
            </a:r>
            <a:r>
              <a:rPr lang="ru-RU" sz="1200" dirty="0" smtClean="0"/>
              <a:t>с/х продукции</a:t>
            </a:r>
            <a:r>
              <a:rPr lang="ru-RU" sz="1200" dirty="0"/>
              <a:t>, сырья и продовольствия на 2013 – 2020 </a:t>
            </a:r>
            <a:r>
              <a:rPr lang="ru-RU" sz="1200" dirty="0" smtClean="0"/>
              <a:t>годы </a:t>
            </a:r>
            <a:r>
              <a:rPr lang="ru-RU" altLang="ru-RU" sz="1200" dirty="0" smtClean="0"/>
              <a:t>(</a:t>
            </a:r>
            <a:r>
              <a:rPr lang="ru-RU" altLang="ru-RU" sz="1200" dirty="0"/>
              <a:t>план на 2018 г. – </a:t>
            </a:r>
            <a:r>
              <a:rPr lang="ru-RU" altLang="ru-RU" sz="1200" b="1" dirty="0" smtClean="0"/>
              <a:t>64,2 </a:t>
            </a:r>
            <a:r>
              <a:rPr lang="ru-RU" altLang="ru-RU" sz="1200" b="1" dirty="0"/>
              <a:t>млн </a:t>
            </a:r>
            <a:r>
              <a:rPr lang="ru-RU" altLang="ru-RU" sz="1200" b="1" dirty="0" smtClean="0"/>
              <a:t>рублей</a:t>
            </a:r>
            <a:r>
              <a:rPr lang="ru-RU" altLang="ru-RU" sz="1200" dirty="0" smtClean="0"/>
              <a:t>).</a:t>
            </a:r>
            <a:endParaRPr lang="ru-RU" altLang="ru-RU" sz="1200" dirty="0"/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Капитализация Фонда развития кооперативов (план на 2018 г. – </a:t>
            </a:r>
            <a:r>
              <a:rPr lang="ru-RU" altLang="ru-RU" sz="1200" b="1" dirty="0" smtClean="0"/>
              <a:t>34,6 млн рублей</a:t>
            </a:r>
            <a:r>
              <a:rPr lang="ru-RU" altLang="ru-RU" sz="1200" dirty="0" smtClean="0"/>
              <a:t>).</a:t>
            </a:r>
            <a:endParaRPr lang="ru-RU" altLang="ru-RU" sz="1200" dirty="0"/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Финансирование деятельности Центра развития кооперации (</a:t>
            </a:r>
            <a:r>
              <a:rPr lang="ru-RU" altLang="ru-RU" sz="1200" dirty="0"/>
              <a:t>план на 2018 г. – </a:t>
            </a:r>
            <a:r>
              <a:rPr lang="ru-RU" altLang="ru-RU" sz="1200" b="1" dirty="0" smtClean="0"/>
              <a:t>5,5 млн рублей</a:t>
            </a:r>
            <a:r>
              <a:rPr lang="ru-RU" altLang="ru-RU" sz="1200" dirty="0" smtClean="0"/>
              <a:t>).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Предоставление</a:t>
            </a:r>
            <a:r>
              <a:rPr lang="ru-RU" altLang="ru-RU" sz="1200" b="1" dirty="0" smtClean="0"/>
              <a:t> </a:t>
            </a:r>
            <a:r>
              <a:rPr lang="ru-RU" altLang="ru-RU" sz="1200" b="1" dirty="0" err="1" smtClean="0"/>
              <a:t>микрозаймов</a:t>
            </a:r>
            <a:r>
              <a:rPr lang="ru-RU" altLang="ru-RU" sz="1200" b="1" dirty="0" smtClean="0"/>
              <a:t>, </a:t>
            </a:r>
            <a:r>
              <a:rPr lang="ru-RU" altLang="ru-RU" sz="1200" dirty="0" smtClean="0"/>
              <a:t>среднесрочных и долгосрочных </a:t>
            </a:r>
            <a:r>
              <a:rPr lang="ru-RU" altLang="ru-RU" sz="1200" b="1" dirty="0" smtClean="0"/>
              <a:t>займов.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Предоставление</a:t>
            </a:r>
            <a:r>
              <a:rPr lang="ru-RU" altLang="ru-RU" sz="1200" b="1" dirty="0" smtClean="0"/>
              <a:t> поручительств РГО.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b="1" dirty="0" smtClean="0"/>
              <a:t>оценки эффективности реализации мероприятий гос. программ</a:t>
            </a:r>
            <a:r>
              <a:rPr lang="ru-RU" altLang="ru-RU" sz="1200" dirty="0" smtClean="0"/>
              <a:t>, направленных на развитие кооперации.</a:t>
            </a:r>
          </a:p>
        </p:txBody>
      </p:sp>
    </p:spTree>
    <p:extLst>
      <p:ext uri="{BB962C8B-B14F-4D97-AF65-F5344CB8AC3E}">
        <p14:creationId xmlns:p14="http://schemas.microsoft.com/office/powerpoint/2010/main" val="24942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079720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Липецкая область (2/2),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мер по развитию </a:t>
            </a:r>
            <a:r>
              <a:rPr lang="ru-RU" sz="1600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Липецкой области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1169994" y="2138995"/>
            <a:ext cx="52525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Организация </a:t>
            </a:r>
            <a:r>
              <a:rPr lang="ru-RU" altLang="ru-RU" sz="1200" dirty="0"/>
              <a:t>и осуществление деятельности </a:t>
            </a:r>
            <a:r>
              <a:rPr lang="ru-RU" altLang="ru-RU" sz="1200" b="1" dirty="0"/>
              <a:t>центра развития </a:t>
            </a:r>
            <a:r>
              <a:rPr lang="ru-RU" altLang="ru-RU" sz="1200" b="1" dirty="0" smtClean="0"/>
              <a:t>кооперативов</a:t>
            </a:r>
            <a:r>
              <a:rPr lang="ru-RU" altLang="ru-RU" sz="1200" dirty="0" smtClean="0"/>
              <a:t> (правовая, информационная, образовательная поддержка сельхозкооперативов).</a:t>
            </a:r>
            <a:endParaRPr lang="ru-RU" alt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Координация деятельности </a:t>
            </a:r>
            <a:r>
              <a:rPr lang="ru-RU" altLang="ru-RU" sz="1200" dirty="0"/>
              <a:t>организаций инфраструктуры поддержки МСП, созданных в </a:t>
            </a:r>
            <a:r>
              <a:rPr lang="ru-RU" altLang="ru-RU" sz="1200" dirty="0" smtClean="0"/>
              <a:t>муниципальных </a:t>
            </a:r>
            <a:r>
              <a:rPr lang="ru-RU" altLang="ru-RU" sz="1200" dirty="0"/>
              <a:t>образованиях Липецкой области.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Системная работа координационных центров </a:t>
            </a:r>
            <a:r>
              <a:rPr lang="ru-RU" altLang="ru-RU" sz="1200" dirty="0"/>
              <a:t>в районах и координаторов в сельских поселениях по информированию населения о преимуществах и мерах поддержки кооперативов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Формирование </a:t>
            </a:r>
            <a:r>
              <a:rPr lang="ru-RU" altLang="ru-RU" sz="1200" b="1" dirty="0"/>
              <a:t>системы информационного обеспечения </a:t>
            </a:r>
            <a:r>
              <a:rPr lang="ru-RU" altLang="ru-RU" sz="1200" dirty="0"/>
              <a:t>(поддержки) </a:t>
            </a:r>
            <a:r>
              <a:rPr lang="ru-RU" altLang="ru-RU" sz="1200" dirty="0" smtClean="0"/>
              <a:t>сельхозкооперативов </a:t>
            </a:r>
            <a:r>
              <a:rPr lang="ru-RU" altLang="ru-RU" sz="1200" dirty="0"/>
              <a:t>на региональном и муниципальном уровнях</a:t>
            </a:r>
            <a:r>
              <a:rPr lang="ru-RU" altLang="ru-RU" sz="1200" dirty="0" smtClean="0"/>
              <a:t>.</a:t>
            </a:r>
            <a:endParaRPr lang="ru-RU" altLang="ru-RU" sz="1200" dirty="0"/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6607628" y="2144391"/>
            <a:ext cx="482236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Изучение </a:t>
            </a:r>
            <a:r>
              <a:rPr lang="ru-RU" altLang="ru-RU" sz="1200" dirty="0"/>
              <a:t>и распространение </a:t>
            </a:r>
            <a:r>
              <a:rPr lang="ru-RU" altLang="ru-RU" sz="1200" b="1" dirty="0"/>
              <a:t>положительного опыта развития </a:t>
            </a:r>
            <a:r>
              <a:rPr lang="ru-RU" altLang="ru-RU" sz="1200" b="1" dirty="0" err="1" smtClean="0"/>
              <a:t>сельхозкооперации</a:t>
            </a:r>
            <a:r>
              <a:rPr lang="ru-RU" altLang="ru-RU" sz="1200" dirty="0" smtClean="0"/>
              <a:t> в муниципальных </a:t>
            </a:r>
            <a:r>
              <a:rPr lang="ru-RU" altLang="ru-RU" sz="1200" dirty="0"/>
              <a:t>образованиях Липецкой области.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Обеспечение </a:t>
            </a:r>
            <a:r>
              <a:rPr lang="ru-RU" altLang="ru-RU" sz="1200" dirty="0"/>
              <a:t>работы и актуализация </a:t>
            </a:r>
            <a:r>
              <a:rPr lang="ru-RU" altLang="ru-RU" sz="1200" b="1" dirty="0"/>
              <a:t>системы мониторинга </a:t>
            </a:r>
            <a:r>
              <a:rPr lang="ru-RU" altLang="ru-RU" sz="1200" dirty="0"/>
              <a:t>деятельности </a:t>
            </a:r>
            <a:r>
              <a:rPr lang="ru-RU" altLang="ru-RU" sz="1200" dirty="0" err="1" smtClean="0"/>
              <a:t>СПоКов</a:t>
            </a:r>
            <a:r>
              <a:rPr lang="ru-RU" altLang="ru-RU" sz="1200" dirty="0" smtClean="0"/>
              <a:t>.</a:t>
            </a:r>
            <a:endParaRPr lang="ru-RU" alt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Подготовка </a:t>
            </a:r>
            <a:r>
              <a:rPr lang="ru-RU" altLang="ru-RU" sz="1200" b="1" dirty="0"/>
              <a:t>аналитических материалов</a:t>
            </a:r>
            <a:r>
              <a:rPr lang="ru-RU" altLang="ru-RU" sz="1200" dirty="0"/>
              <a:t>, информаций, предложений по развитию кооперации в Липецкой области.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Осуществление </a:t>
            </a:r>
            <a:r>
              <a:rPr lang="ru-RU" altLang="ru-RU" sz="1200" dirty="0"/>
              <a:t>мероприятий, направленных на </a:t>
            </a:r>
            <a:r>
              <a:rPr lang="ru-RU" altLang="ru-RU" sz="1200" b="1" dirty="0"/>
              <a:t>повышение престижа </a:t>
            </a:r>
            <a:r>
              <a:rPr lang="ru-RU" altLang="ru-RU" sz="1200" b="1" dirty="0" err="1" smtClean="0"/>
              <a:t>сельхозкооперации</a:t>
            </a:r>
            <a:r>
              <a:rPr lang="ru-RU" altLang="ru-RU" sz="1200" dirty="0" smtClean="0"/>
              <a:t>, </a:t>
            </a:r>
            <a:r>
              <a:rPr lang="ru-RU" altLang="ru-RU" sz="1200" dirty="0"/>
              <a:t>информационное сопровождение в СМИ мер поддержки СХК.</a:t>
            </a:r>
            <a:endParaRPr lang="ru-RU" altLang="ru-RU" sz="1200" dirty="0" smtClean="0"/>
          </a:p>
        </p:txBody>
      </p:sp>
      <p:pic>
        <p:nvPicPr>
          <p:cNvPr id="16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4" y="6030398"/>
            <a:ext cx="864000" cy="864000"/>
          </a:xfrm>
          <a:prstGeom prst="rect">
            <a:avLst/>
          </a:prstGeom>
        </p:spPr>
      </p:pic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1167442" y="4842633"/>
            <a:ext cx="525512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Предоставление субсидий</a:t>
            </a:r>
            <a:r>
              <a:rPr lang="ru-RU" altLang="ru-RU" sz="1200" dirty="0" smtClean="0"/>
              <a:t>:</a:t>
            </a:r>
            <a:endParaRPr lang="ru-RU" altLang="ru-RU" sz="1200" dirty="0"/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строительство с/х кооперативных </a:t>
            </a:r>
            <a:r>
              <a:rPr lang="ru-RU" altLang="ru-RU" sz="1200" dirty="0"/>
              <a:t>рынков, (реконструкцию, </a:t>
            </a:r>
            <a:r>
              <a:rPr lang="ru-RU" altLang="ru-RU" sz="1200" dirty="0" smtClean="0"/>
              <a:t>модернизацию);</a:t>
            </a:r>
            <a:endParaRPr lang="ru-RU" altLang="ru-RU" sz="1200" dirty="0"/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 приобретение </a:t>
            </a:r>
            <a:r>
              <a:rPr lang="ru-RU" altLang="ru-RU" sz="1200" dirty="0"/>
              <a:t>нестационарных торговых объектов «Торговые ряды» для </a:t>
            </a:r>
            <a:r>
              <a:rPr lang="ru-RU" altLang="ru-RU" sz="1200" dirty="0" smtClean="0"/>
              <a:t>с/х ярмарок;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Индивидуализация кооперативной продукции липецких товаропроизводителей.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Актуализация </a:t>
            </a:r>
            <a:r>
              <a:rPr lang="ru-RU" altLang="ru-RU" sz="1200" b="1" dirty="0" smtClean="0"/>
              <a:t>упрощенного </a:t>
            </a:r>
            <a:r>
              <a:rPr lang="ru-RU" altLang="ru-RU" sz="1200" b="1" dirty="0"/>
              <a:t>порядка предоставления торговых мест </a:t>
            </a:r>
            <a:r>
              <a:rPr lang="ru-RU" altLang="ru-RU" sz="1200" dirty="0"/>
              <a:t>на с/х, с/х розничных рынках, организация мониторинга, подготовка предложений.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Утверждение </a:t>
            </a:r>
            <a:r>
              <a:rPr lang="ru-RU" altLang="ru-RU" sz="1200" b="1" dirty="0"/>
              <a:t>дифференцированных требований </a:t>
            </a:r>
            <a:r>
              <a:rPr lang="ru-RU" altLang="ru-RU" sz="1200" dirty="0"/>
              <a:t>к планировке, перепланировке и застройке с/х и кооперативных </a:t>
            </a:r>
            <a:r>
              <a:rPr lang="ru-RU" altLang="ru-RU" sz="1200" dirty="0" smtClean="0"/>
              <a:t>рынков.</a:t>
            </a:r>
            <a:endParaRPr lang="ru-RU" altLang="ru-RU" sz="12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Создание и актуализация регионального </a:t>
            </a:r>
            <a:r>
              <a:rPr lang="ru-RU" altLang="ru-RU" sz="1200" b="1" dirty="0"/>
              <a:t>информационного электронного торгового сервиса</a:t>
            </a:r>
            <a:r>
              <a:rPr lang="ru-RU" altLang="ru-RU" sz="12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Организация </a:t>
            </a:r>
            <a:r>
              <a:rPr lang="ru-RU" altLang="ru-RU" sz="1200" dirty="0"/>
              <a:t>работы с </a:t>
            </a:r>
            <a:r>
              <a:rPr lang="ru-RU" altLang="ru-RU" sz="1200" b="1" dirty="0"/>
              <a:t>крупными сетевыми торговыми компаниями</a:t>
            </a:r>
            <a:r>
              <a:rPr lang="ru-RU" altLang="ru-RU" sz="1200" dirty="0"/>
              <a:t>, направленная на выделение специализированных секций для продажи </a:t>
            </a:r>
            <a:r>
              <a:rPr lang="ru-RU" altLang="ru-RU" sz="1200" dirty="0" smtClean="0"/>
              <a:t>«фермерской» </a:t>
            </a:r>
            <a:r>
              <a:rPr lang="ru-RU" altLang="ru-RU" sz="1200" dirty="0"/>
              <a:t>продукции</a:t>
            </a:r>
            <a:r>
              <a:rPr lang="ru-RU" altLang="ru-RU" sz="1200" dirty="0" smtClean="0"/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9994" y="4479421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dirty="0"/>
              <a:t>Организация каналов сбыта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69994" y="1796180"/>
            <a:ext cx="10260000" cy="324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Организационные и информационно-консультационные меры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4" y="2915157"/>
            <a:ext cx="756000" cy="756000"/>
          </a:xfrm>
          <a:prstGeom prst="rect">
            <a:avLst/>
          </a:prstGeom>
        </p:spPr>
      </p:pic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6607628" y="4842633"/>
            <a:ext cx="48223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200" dirty="0"/>
              <a:t>Проведены</a:t>
            </a:r>
            <a:r>
              <a:rPr lang="ru-RU" altLang="ru-RU" sz="1200" b="1" dirty="0"/>
              <a:t> 3 выездных кустовых зональных </a:t>
            </a:r>
            <a:r>
              <a:rPr lang="ru-RU" altLang="ru-RU" sz="1200" b="1" dirty="0" smtClean="0"/>
              <a:t>совещания</a:t>
            </a:r>
            <a:r>
              <a:rPr lang="ru-RU" altLang="ru-RU" sz="1200" dirty="0" smtClean="0"/>
              <a:t>: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В </a:t>
            </a:r>
            <a:r>
              <a:rPr lang="ru-RU" altLang="ru-RU" sz="1200" dirty="0" err="1"/>
              <a:t>Добровском</a:t>
            </a:r>
            <a:r>
              <a:rPr lang="ru-RU" altLang="ru-RU" sz="1200" dirty="0"/>
              <a:t> районе (16.05.2017) - совещание  по перспективам развития МСП с участием 124 представителей МСП 5-ти  муниципальных районов</a:t>
            </a:r>
            <a:r>
              <a:rPr lang="ru-RU" altLang="ru-RU" sz="1200" dirty="0" smtClean="0"/>
              <a:t>);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В  </a:t>
            </a:r>
            <a:r>
              <a:rPr lang="ru-RU" altLang="ru-RU" sz="1200" dirty="0" err="1"/>
              <a:t>Хлевенском</a:t>
            </a:r>
            <a:r>
              <a:rPr lang="ru-RU" altLang="ru-RU" sz="1200" dirty="0"/>
              <a:t> районе (19.05.2017) - совещание  по перспективам развития МСП, с участием 98 представителей МСП 5-ти  муниципальных районов</a:t>
            </a:r>
            <a:r>
              <a:rPr lang="ru-RU" altLang="ru-RU" sz="1200" dirty="0" smtClean="0"/>
              <a:t>);</a:t>
            </a:r>
          </a:p>
          <a:p>
            <a:pPr marL="171450" indent="-171450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В </a:t>
            </a:r>
            <a:r>
              <a:rPr lang="ru-RU" altLang="ru-RU" sz="1200" dirty="0"/>
              <a:t>Елецком районе (25.05.2017) – совещание по перспективам развития МСП, с участием 128  представителей МСП 7-ми  муниципальных районов)  муниципальных районах совместно с организациями инфраструктуры поддержки МСП в части информационно-консультационной поддержки </a:t>
            </a:r>
            <a:r>
              <a:rPr lang="ru-RU" altLang="ru-RU" sz="1200" dirty="0" err="1"/>
              <a:t>СПоКов</a:t>
            </a:r>
            <a:r>
              <a:rPr lang="ru-RU" altLang="ru-RU" sz="1200" dirty="0"/>
              <a:t>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167442" y="8078570"/>
            <a:ext cx="10262552" cy="0"/>
          </a:xfrm>
          <a:prstGeom prst="line">
            <a:avLst/>
          </a:prstGeom>
          <a:ln w="19050">
            <a:solidFill>
              <a:srgbClr val="001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8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188580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Республика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 (Якутия)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Ведомственная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кооперации и малых форм хозяйствования в Республике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Саха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(Якутия) на 2017-2020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годы»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1169994" y="2345223"/>
            <a:ext cx="49673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Ставка </a:t>
            </a:r>
            <a:r>
              <a:rPr lang="ru-RU" altLang="ru-RU" sz="1200" b="1" dirty="0"/>
              <a:t>налога на прибыль организаций снижается до 13,5% </a:t>
            </a:r>
            <a:r>
              <a:rPr lang="ru-RU" altLang="ru-RU" sz="1200" dirty="0"/>
              <a:t>в части сумм налога, подлежащих зачислению в гос. бюджет Республики </a:t>
            </a:r>
            <a:r>
              <a:rPr lang="ru-RU" altLang="ru-RU" sz="1200" dirty="0" smtClean="0"/>
              <a:t>для </a:t>
            </a:r>
            <a:r>
              <a:rPr lang="ru-RU" altLang="ru-RU" sz="1200" dirty="0"/>
              <a:t>организаций-субъектов МСП.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О</a:t>
            </a:r>
            <a:r>
              <a:rPr lang="ru-RU" altLang="ru-RU" sz="1200" b="1" dirty="0" smtClean="0"/>
              <a:t>свобождение </a:t>
            </a:r>
            <a:r>
              <a:rPr lang="ru-RU" altLang="ru-RU" sz="1200" b="1" dirty="0"/>
              <a:t>от уплаты налога </a:t>
            </a:r>
            <a:r>
              <a:rPr lang="ru-RU" altLang="ru-RU" sz="1200" dirty="0"/>
              <a:t>на имущество и транспортного налога организациям </a:t>
            </a:r>
            <a:r>
              <a:rPr lang="ru-RU" altLang="ru-RU" sz="1200" b="1" dirty="0"/>
              <a:t>независимо ОПФ</a:t>
            </a:r>
            <a:r>
              <a:rPr lang="ru-RU" altLang="ru-RU" sz="1200" dirty="0"/>
              <a:t>, осуществляющим </a:t>
            </a:r>
            <a:r>
              <a:rPr lang="ru-RU" altLang="ru-RU" sz="1200" dirty="0" smtClean="0"/>
              <a:t>следующие виды </a:t>
            </a:r>
            <a:r>
              <a:rPr lang="ru-RU" altLang="ru-RU" sz="1200" dirty="0"/>
              <a:t>деятельности</a:t>
            </a:r>
            <a:r>
              <a:rPr lang="ru-RU" altLang="ru-RU" sz="1200" dirty="0" smtClean="0"/>
              <a:t>: </a:t>
            </a:r>
            <a:r>
              <a:rPr lang="ru-RU" altLang="ru-RU" sz="1200" dirty="0"/>
              <a:t>с/х, охота и предоставление услуг в этих областях; рыболовство и проч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Освобождение от уплаты налога </a:t>
            </a:r>
            <a:r>
              <a:rPr lang="ru-RU" altLang="ru-RU" sz="1200" dirty="0"/>
              <a:t>на имущество и транспортного налога </a:t>
            </a:r>
            <a:r>
              <a:rPr lang="ru-RU" altLang="ru-RU" sz="1200" b="1" dirty="0"/>
              <a:t>организациям, зарегистрированным в сельской </a:t>
            </a:r>
            <a:r>
              <a:rPr lang="ru-RU" altLang="ru-RU" sz="1200" b="1" dirty="0" smtClean="0"/>
              <a:t>местности, городах районного значения, ПГТ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По патентной системе налогообложения проведена </a:t>
            </a:r>
            <a:r>
              <a:rPr lang="ru-RU" altLang="ru-RU" sz="1200" b="1" dirty="0"/>
              <a:t>дифференциация </a:t>
            </a:r>
            <a:r>
              <a:rPr lang="ru-RU" altLang="ru-RU" sz="1200" dirty="0"/>
              <a:t>потенциально возможных к получению </a:t>
            </a:r>
            <a:r>
              <a:rPr lang="ru-RU" altLang="ru-RU" sz="1200" b="1" dirty="0"/>
              <a:t>годовых доходов</a:t>
            </a:r>
            <a:r>
              <a:rPr lang="ru-RU" altLang="ru-RU" sz="1200" dirty="0"/>
              <a:t> по территориальному признаку в зависимости от удаленности </a:t>
            </a:r>
            <a:r>
              <a:rPr lang="ru-RU" altLang="ru-RU" sz="1200" dirty="0" smtClean="0"/>
              <a:t>муниципальных образований.</a:t>
            </a:r>
            <a:endParaRPr lang="ru-RU" altLang="ru-RU" sz="12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ru-RU" altLang="ru-RU" sz="1200" dirty="0"/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6554909" y="2345223"/>
            <a:ext cx="487508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Для организаций и ИП, применяющих УСН по направлениям с/х, рыболовство и рыбоводство, обрабатывающие производства (выручка по указанным направлениям должна составлять не менее 70% от общей выручки):</a:t>
            </a:r>
          </a:p>
          <a:p>
            <a:pPr marL="1028700" lvl="1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 объектом налогообложения доходы минус расходы, установлена </a:t>
            </a:r>
            <a:r>
              <a:rPr lang="ru-RU" altLang="ru-RU" sz="1200" b="1" dirty="0"/>
              <a:t>ставка 5%.</a:t>
            </a:r>
            <a:endParaRPr lang="ru-RU" altLang="ru-RU" sz="1200" dirty="0"/>
          </a:p>
          <a:p>
            <a:pPr marL="1028700" lvl="1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 объектом налогообложения доходы установлена </a:t>
            </a:r>
            <a:r>
              <a:rPr lang="ru-RU" altLang="ru-RU" sz="1200" b="1" dirty="0"/>
              <a:t>ставка от 2 до 4%</a:t>
            </a:r>
            <a:r>
              <a:rPr lang="ru-RU" altLang="ru-RU" sz="1200" dirty="0"/>
              <a:t> дифференцированно по группам улусов.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Для </a:t>
            </a:r>
            <a:r>
              <a:rPr lang="ru-RU" altLang="ru-RU" sz="1200" dirty="0"/>
              <a:t>впервые зарегистрированных налогоплательщиков-ИП, осуществляющих виды </a:t>
            </a:r>
            <a:r>
              <a:rPr lang="ru-RU" altLang="ru-RU" sz="1200" dirty="0" smtClean="0"/>
              <a:t>предпринимательской деятельности </a:t>
            </a:r>
            <a:r>
              <a:rPr lang="ru-RU" altLang="ru-RU" sz="1200" dirty="0"/>
              <a:t>по направлениям с/х, охота и предоставление услуг в этих областях, рыболовство, рыбоводство и </a:t>
            </a:r>
            <a:r>
              <a:rPr lang="ru-RU" altLang="ru-RU" sz="1200" dirty="0" smtClean="0"/>
              <a:t>проч., </a:t>
            </a:r>
            <a:r>
              <a:rPr lang="ru-RU" altLang="ru-RU" sz="1200" b="1" dirty="0"/>
              <a:t>налоговая ставка при применении УСН - 0%</a:t>
            </a:r>
            <a:r>
              <a:rPr lang="ru-RU" altLang="ru-RU" sz="1200" dirty="0"/>
              <a:t> (в течение 5 лет</a:t>
            </a:r>
            <a:r>
              <a:rPr lang="ru-RU" altLang="ru-RU" sz="1200" dirty="0" smtClean="0"/>
              <a:t>).</a:t>
            </a:r>
          </a:p>
          <a:p>
            <a:pPr marL="285750" algn="just">
              <a:buFont typeface="Wingdings" panose="05000000000000000000" pitchFamily="2" charset="2"/>
              <a:buChar char="Ø"/>
              <a:defRPr/>
            </a:pPr>
            <a:endParaRPr lang="ru-RU" alt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69994" y="1996967"/>
            <a:ext cx="10260000" cy="32400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Законодательные меры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1169993" y="5354605"/>
            <a:ext cx="49673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Поручительство </a:t>
            </a:r>
            <a:r>
              <a:rPr lang="ru-RU" altLang="ru-RU" sz="1200" b="1" dirty="0"/>
              <a:t>залогового фонда</a:t>
            </a:r>
            <a:r>
              <a:rPr lang="ru-RU" altLang="ru-RU" sz="1200" dirty="0"/>
              <a:t> АПК Республики </a:t>
            </a:r>
            <a:r>
              <a:rPr lang="ru-RU" altLang="ru-RU" sz="1200" dirty="0" smtClean="0"/>
              <a:t>по </a:t>
            </a:r>
            <a:r>
              <a:rPr lang="ru-RU" altLang="ru-RU" sz="1200" dirty="0"/>
              <a:t>кредитным договорам, договорам займа субъектов МСП, в </a:t>
            </a:r>
            <a:r>
              <a:rPr lang="ru-RU" altLang="ru-RU" sz="1200" dirty="0" err="1" smtClean="0"/>
              <a:t>т.ч</a:t>
            </a:r>
            <a:r>
              <a:rPr lang="ru-RU" altLang="ru-RU" sz="1200" dirty="0"/>
              <a:t>. </a:t>
            </a:r>
            <a:r>
              <a:rPr lang="ru-RU" altLang="ru-RU" sz="1200" dirty="0" smtClean="0"/>
              <a:t>сельхозкооперативов.</a:t>
            </a:r>
            <a:endParaRPr lang="ru-RU" altLang="ru-RU" sz="12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Предоставление </a:t>
            </a:r>
            <a:r>
              <a:rPr lang="ru-RU" altLang="ru-RU" sz="1200" b="1" dirty="0"/>
              <a:t>фондом развития малого предпринимательства </a:t>
            </a:r>
            <a:r>
              <a:rPr lang="ru-RU" altLang="ru-RU" sz="1200" dirty="0"/>
              <a:t>республики </a:t>
            </a:r>
            <a:r>
              <a:rPr lang="ru-RU" altLang="ru-RU" sz="1200" dirty="0" smtClean="0"/>
              <a:t>сельхозкооперативам </a:t>
            </a:r>
            <a:r>
              <a:rPr lang="ru-RU" altLang="ru-RU" sz="1200" b="1" dirty="0" smtClean="0"/>
              <a:t>займов</a:t>
            </a:r>
            <a:r>
              <a:rPr lang="ru-RU" altLang="ru-RU" sz="1200" dirty="0" smtClean="0"/>
              <a:t> </a:t>
            </a:r>
            <a:r>
              <a:rPr lang="ru-RU" altLang="ru-RU" sz="1200" dirty="0"/>
              <a:t>по сниженным </a:t>
            </a:r>
            <a:r>
              <a:rPr lang="ru-RU" altLang="ru-RU" sz="1200" dirty="0" smtClean="0"/>
              <a:t>ставкам: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200" dirty="0" err="1" smtClean="0"/>
              <a:t>Микрозаймы</a:t>
            </a:r>
            <a:r>
              <a:rPr lang="ru-RU" altLang="ru-RU" sz="1200" dirty="0" smtClean="0"/>
              <a:t> до 1 млн руб. на срок до 1 года;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Инвестиционные займы до 5 млн руб. сроком до 5 лет.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Квота </a:t>
            </a:r>
            <a:r>
              <a:rPr lang="ru-RU" altLang="ru-RU" sz="1200" dirty="0" smtClean="0"/>
              <a:t>на предоставление </a:t>
            </a:r>
            <a:r>
              <a:rPr lang="ru-RU" altLang="ru-RU" sz="1200" b="1" dirty="0" err="1" smtClean="0"/>
              <a:t>микрозаймов</a:t>
            </a:r>
            <a:r>
              <a:rPr lang="ru-RU" altLang="ru-RU" sz="1200" b="1" dirty="0" smtClean="0"/>
              <a:t> и инвестиционных займов </a:t>
            </a:r>
            <a:r>
              <a:rPr lang="ru-RU" altLang="ru-RU" sz="1200" dirty="0" smtClean="0"/>
              <a:t>сельхозкооперативам от общего объема предоставленных займов в размере </a:t>
            </a:r>
            <a:r>
              <a:rPr lang="ru-RU" altLang="ru-RU" sz="1200" b="1" dirty="0" smtClean="0"/>
              <a:t>не менее 20%</a:t>
            </a:r>
            <a:r>
              <a:rPr lang="ru-RU" altLang="ru-RU" sz="1200" dirty="0" smtClean="0"/>
              <a:t>.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err="1" smtClean="0"/>
              <a:t>Грантовая</a:t>
            </a:r>
            <a:r>
              <a:rPr lang="ru-RU" altLang="ru-RU" sz="1200" b="1" dirty="0" smtClean="0"/>
              <a:t> поддержка</a:t>
            </a:r>
            <a:r>
              <a:rPr lang="ru-RU" altLang="ru-RU" sz="1200" dirty="0" smtClean="0"/>
              <a:t> </a:t>
            </a:r>
            <a:r>
              <a:rPr lang="ru-RU" altLang="ru-RU" sz="1200" dirty="0" err="1" smtClean="0"/>
              <a:t>СПоКов</a:t>
            </a:r>
            <a:r>
              <a:rPr lang="ru-RU" altLang="ru-RU" sz="1200" dirty="0" smtClean="0"/>
              <a:t> для развития материально-технической базы - план на 2018 год: </a:t>
            </a:r>
            <a:r>
              <a:rPr lang="ru-RU" altLang="ru-RU" sz="1200" b="1" dirty="0" smtClean="0"/>
              <a:t>103 929 </a:t>
            </a:r>
            <a:r>
              <a:rPr lang="ru-RU" altLang="ru-RU" sz="1200" b="1" dirty="0" err="1" smtClean="0"/>
              <a:t>тыс.руб</a:t>
            </a:r>
            <a:r>
              <a:rPr lang="ru-RU" altLang="ru-RU" sz="1200" dirty="0" smtClean="0"/>
              <a:t>. </a:t>
            </a:r>
            <a:r>
              <a:rPr lang="ru-RU" altLang="ru-RU" sz="1200" dirty="0"/>
              <a:t>из </a:t>
            </a:r>
            <a:r>
              <a:rPr lang="ru-RU" altLang="ru-RU" sz="1200" dirty="0" err="1"/>
              <a:t>гос.бюджета</a:t>
            </a:r>
            <a:r>
              <a:rPr lang="ru-RU" altLang="ru-RU" sz="1200" dirty="0"/>
              <a:t> </a:t>
            </a:r>
            <a:r>
              <a:rPr lang="ru-RU" altLang="ru-RU" sz="1200" dirty="0" smtClean="0"/>
              <a:t>Республики.</a:t>
            </a:r>
            <a:endParaRPr lang="ru-RU" altLang="ru-RU" sz="1200" dirty="0"/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6554909" y="5354605"/>
            <a:ext cx="4875085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Субсидии </a:t>
            </a:r>
            <a:r>
              <a:rPr lang="ru-RU" altLang="ru-RU" sz="1200" dirty="0"/>
              <a:t>из </a:t>
            </a:r>
            <a:r>
              <a:rPr lang="ru-RU" altLang="ru-RU" sz="1200" dirty="0" err="1"/>
              <a:t>гос.бюджета</a:t>
            </a:r>
            <a:r>
              <a:rPr lang="ru-RU" altLang="ru-RU" sz="1200" dirty="0"/>
              <a:t> региона: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 err="1"/>
              <a:t>СПоКам</a:t>
            </a:r>
            <a:r>
              <a:rPr lang="ru-RU" altLang="ru-RU" sz="1100" dirty="0"/>
              <a:t> для развития материально-технической базы,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/>
              <a:t>КФХ, включая </a:t>
            </a:r>
            <a:r>
              <a:rPr lang="ru-RU" altLang="ru-RU" sz="1100" dirty="0" smtClean="0"/>
              <a:t>ИП, </a:t>
            </a:r>
            <a:r>
              <a:rPr lang="ru-RU" altLang="ru-RU" sz="1100" dirty="0"/>
              <a:t>на оформление земельных участков в собственность,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/>
              <a:t>КФХ для развития семейных животноводческих ферм,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/>
              <a:t>Начинающим фермерам,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/>
              <a:t>Малым формам хозяйствования на снижение затрат на обслуживание кредитов и </a:t>
            </a:r>
            <a:r>
              <a:rPr lang="ru-RU" altLang="ru-RU" sz="1100" dirty="0" smtClean="0"/>
              <a:t>займов;</a:t>
            </a:r>
          </a:p>
          <a:p>
            <a:pPr marL="1028700" lvl="1">
              <a:buFont typeface="Wingdings" panose="05000000000000000000" pitchFamily="2" charset="2"/>
              <a:buChar char="Ø"/>
              <a:defRPr/>
            </a:pPr>
            <a:r>
              <a:rPr lang="ru-RU" altLang="ru-RU" sz="1100" dirty="0" smtClean="0"/>
              <a:t>Сельским поселениям – межбюджетных трансферов в целях содействия </a:t>
            </a:r>
            <a:r>
              <a:rPr lang="ru-RU" altLang="ru-RU" sz="1100" dirty="0" err="1" smtClean="0"/>
              <a:t>самозанятости</a:t>
            </a:r>
            <a:r>
              <a:rPr lang="ru-RU" altLang="ru-RU" sz="1100" dirty="0" smtClean="0"/>
              <a:t> граждан в с/х в виде субсидий малоимущим семьям (гражданам).</a:t>
            </a:r>
            <a:endParaRPr lang="ru-RU" altLang="ru-RU" sz="11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Развитие </a:t>
            </a:r>
            <a:r>
              <a:rPr lang="ru-RU" altLang="ru-RU" sz="1200" b="1" dirty="0"/>
              <a:t>механизмов кредитования </a:t>
            </a:r>
            <a:r>
              <a:rPr lang="ru-RU" altLang="ru-RU" sz="1200" dirty="0"/>
              <a:t>- целевое кредитование </a:t>
            </a:r>
            <a:r>
              <a:rPr lang="ru-RU" altLang="ru-RU" sz="1200" b="1" dirty="0" smtClean="0"/>
              <a:t>АО «МСП Банк» </a:t>
            </a:r>
            <a:r>
              <a:rPr lang="ru-RU" altLang="ru-RU" sz="1200" dirty="0"/>
              <a:t>через республиканскую систему СКПК</a:t>
            </a:r>
            <a:r>
              <a:rPr lang="ru-RU" altLang="ru-RU" sz="12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Формирование </a:t>
            </a:r>
            <a:r>
              <a:rPr lang="ru-RU" altLang="ru-RU" sz="1200" b="1" dirty="0" smtClean="0"/>
              <a:t>целевого фонда льготного кредитования </a:t>
            </a:r>
            <a:r>
              <a:rPr lang="ru-RU" altLang="ru-RU" sz="1200" dirty="0" smtClean="0"/>
              <a:t>малых форм хозяйствования, в </a:t>
            </a:r>
            <a:r>
              <a:rPr lang="ru-RU" altLang="ru-RU" sz="1200" dirty="0" err="1" smtClean="0"/>
              <a:t>т.ч</a:t>
            </a:r>
            <a:r>
              <a:rPr lang="ru-RU" altLang="ru-RU" sz="1200" dirty="0" smtClean="0"/>
              <a:t>. сельхозкооперативов.</a:t>
            </a:r>
            <a:endParaRPr lang="ru-RU" alt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169994" y="5012247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Финансовые меры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3" y="2978367"/>
            <a:ext cx="900000" cy="900000"/>
          </a:xfrm>
          <a:prstGeom prst="rect">
            <a:avLst/>
          </a:prstGeom>
        </p:spPr>
      </p:pic>
      <p:pic>
        <p:nvPicPr>
          <p:cNvPr id="17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2"/>
          <a:stretch/>
        </p:blipFill>
        <p:spPr>
          <a:xfrm>
            <a:off x="159076" y="6335766"/>
            <a:ext cx="1121835" cy="900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3842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188580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Республика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 (Якутия)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Ведомственная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кооперации и малых форм хозяйствования в Республике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Саха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(Якутия) на 2017-2020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годы»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9994" y="2069069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dirty="0"/>
              <a:t>Обучение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69994" y="6062277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dirty="0"/>
              <a:t>Организация каналов сбыта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1168718" y="4618299"/>
            <a:ext cx="450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Создание (или определение) центра компетенции</a:t>
            </a:r>
            <a:r>
              <a:rPr lang="ru-RU" altLang="ru-RU" sz="1200" dirty="0"/>
              <a:t>, обеспечивающего правовую</a:t>
            </a:r>
            <a:r>
              <a:rPr lang="ru-RU" altLang="ru-RU" sz="1200" dirty="0" smtClean="0"/>
              <a:t>, </a:t>
            </a:r>
            <a:r>
              <a:rPr lang="ru-RU" altLang="ru-RU" sz="1200" dirty="0" err="1" smtClean="0"/>
              <a:t>экономическу</a:t>
            </a:r>
            <a:r>
              <a:rPr lang="ru-RU" altLang="ru-RU" sz="1200" dirty="0" smtClean="0"/>
              <a:t>, информационную</a:t>
            </a:r>
            <a:r>
              <a:rPr lang="ru-RU" altLang="ru-RU" sz="1200" dirty="0"/>
              <a:t>, образовательную </a:t>
            </a:r>
            <a:r>
              <a:rPr lang="ru-RU" altLang="ru-RU" sz="1200" dirty="0" smtClean="0"/>
              <a:t>поддержку </a:t>
            </a:r>
            <a:r>
              <a:rPr lang="ru-RU" altLang="ru-RU" sz="1200" dirty="0"/>
              <a:t>по созданию малых форм хозяйствования и развитию </a:t>
            </a:r>
            <a:r>
              <a:rPr lang="ru-RU" altLang="ru-RU" sz="1200" dirty="0" smtClean="0"/>
              <a:t>СХК </a:t>
            </a:r>
            <a:r>
              <a:rPr lang="ru-RU" altLang="ru-RU" sz="1200" i="1" dirty="0" smtClean="0"/>
              <a:t>(ГКУ РС(Я) «Центр информационно-консультационного обеспечения сельского хозяйства»).</a:t>
            </a:r>
            <a:endParaRPr lang="ru-RU" altLang="ru-RU" sz="12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69994" y="4246981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Организационные и информационно-консультационные меры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6929994" y="4618299"/>
            <a:ext cx="450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 smtClean="0"/>
              <a:t>Формирование банка информационно-методических материалов</a:t>
            </a:r>
            <a:r>
              <a:rPr lang="ru-RU" altLang="ru-RU" sz="1200" dirty="0" smtClean="0"/>
              <a:t>, информирование, консультирование, краткосрочное обучение, сопровождение деятельности малых форм хозяйствования</a:t>
            </a:r>
            <a:r>
              <a:rPr lang="ru-RU" altLang="ru-RU" sz="1200" i="1" dirty="0" smtClean="0"/>
              <a:t>.</a:t>
            </a:r>
            <a:endParaRPr lang="ru-RU" altLang="ru-RU" sz="1200" i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551" y="4790726"/>
            <a:ext cx="756000" cy="756000"/>
          </a:xfrm>
          <a:prstGeom prst="rect">
            <a:avLst/>
          </a:prstGeom>
        </p:spPr>
      </p:pic>
      <p:pic>
        <p:nvPicPr>
          <p:cNvPr id="25" name="Рисунок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39" y="2872343"/>
            <a:ext cx="83950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1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92" y="6584241"/>
            <a:ext cx="864000" cy="864000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168718" y="8123726"/>
            <a:ext cx="10262552" cy="0"/>
          </a:xfrm>
          <a:prstGeom prst="line">
            <a:avLst/>
          </a:prstGeom>
          <a:ln w="19050">
            <a:solidFill>
              <a:srgbClr val="001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1168718" y="2444556"/>
            <a:ext cx="450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Font typeface="Wingdings" panose="05000000000000000000" pitchFamily="2" charset="2"/>
              <a:buChar char="Ø"/>
              <a:defRPr sz="1200" b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b="0" dirty="0"/>
              <a:t>Установление контрольных цифр приема на обучение по имеющим государственную аккредитацию образовательным программам среднего профессионального и высшего образования </a:t>
            </a:r>
            <a:r>
              <a:rPr lang="ru-RU" altLang="ru-RU" dirty="0"/>
              <a:t>в </a:t>
            </a:r>
            <a:r>
              <a:rPr lang="ru-RU" altLang="ru-RU" dirty="0" err="1"/>
              <a:t>ссузы</a:t>
            </a:r>
            <a:r>
              <a:rPr lang="ru-RU" altLang="ru-RU" dirty="0"/>
              <a:t> и вузы регионального значения аграрной направленности </a:t>
            </a:r>
            <a:r>
              <a:rPr lang="ru-RU" altLang="ru-RU" b="0" dirty="0"/>
              <a:t>по профессиям, специальностям и направлениям, укрупненным профессиям, специальностям и направлениям для СХК.</a:t>
            </a: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6929994" y="2444556"/>
            <a:ext cx="4500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Проведение в вузах и </a:t>
            </a:r>
            <a:r>
              <a:rPr lang="ru-RU" altLang="ru-RU" sz="1200" dirty="0" err="1"/>
              <a:t>ссузах</a:t>
            </a:r>
            <a:r>
              <a:rPr lang="ru-RU" altLang="ru-RU" sz="1200" dirty="0"/>
              <a:t> регионального значения </a:t>
            </a:r>
            <a:r>
              <a:rPr lang="ru-RU" altLang="ru-RU" sz="1200" b="1" dirty="0"/>
              <a:t>курсов обучения работников органов управления, руководителей и специалистов</a:t>
            </a:r>
            <a:r>
              <a:rPr lang="ru-RU" altLang="ru-RU" sz="1200" dirty="0"/>
              <a:t> организаций АПК по </a:t>
            </a:r>
            <a:r>
              <a:rPr lang="ru-RU" altLang="ru-RU" sz="1200" dirty="0" err="1"/>
              <a:t>СПоК</a:t>
            </a:r>
            <a:r>
              <a:rPr lang="ru-RU" altLang="ru-RU" sz="1200" dirty="0"/>
              <a:t>.</a:t>
            </a:r>
          </a:p>
          <a:p>
            <a:pPr marL="285750" indent="-285750"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Систематизация </a:t>
            </a:r>
            <a:r>
              <a:rPr lang="ru-RU" altLang="ru-RU" sz="1200" b="1" dirty="0"/>
              <a:t>72-часовых курсов повышения квалификации руководителей и специалистов сельхозкооперативов </a:t>
            </a:r>
            <a:r>
              <a:rPr lang="ru-RU" altLang="ru-RU" sz="1200" dirty="0"/>
              <a:t>по направлениям деятельности (кредитные, переработка, снабженческо-сбытовая деятельность).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170646" y="6416601"/>
            <a:ext cx="450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Font typeface="Wingdings" panose="05000000000000000000" pitchFamily="2" charset="2"/>
              <a:buChar char="Ø"/>
              <a:defRPr sz="1200" b="1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buClr>
                <a:srgbClr val="011360"/>
              </a:buClr>
              <a:defRPr/>
            </a:pPr>
            <a:r>
              <a:rPr lang="ru-RU" altLang="ru-RU" b="0" dirty="0"/>
              <a:t>Организация и </a:t>
            </a:r>
            <a:r>
              <a:rPr lang="ru-RU" altLang="ru-RU" dirty="0"/>
              <a:t>проведение с/х </a:t>
            </a:r>
            <a:r>
              <a:rPr lang="ru-RU" altLang="ru-RU" dirty="0" err="1"/>
              <a:t>выставочно</a:t>
            </a:r>
            <a:r>
              <a:rPr lang="ru-RU" altLang="ru-RU" dirty="0"/>
              <a:t>-ярмарочных мероприятий</a:t>
            </a:r>
            <a:r>
              <a:rPr lang="ru-RU" altLang="ru-RU" b="0" dirty="0"/>
              <a:t> на уровне муниципальных образований и Республики. </a:t>
            </a:r>
          </a:p>
          <a:p>
            <a:pPr>
              <a:buClr>
                <a:srgbClr val="011360"/>
              </a:buClr>
              <a:defRPr/>
            </a:pPr>
            <a:r>
              <a:rPr lang="ru-RU" altLang="ru-RU" dirty="0"/>
              <a:t>Увеличение объемов сбыта и переработки с/х продукции</a:t>
            </a:r>
            <a:r>
              <a:rPr lang="ru-RU" altLang="ru-RU" b="0" dirty="0"/>
              <a:t> </a:t>
            </a:r>
            <a:r>
              <a:rPr lang="ru-RU" altLang="ru-RU" b="0" dirty="0" err="1"/>
              <a:t>СПоКам</a:t>
            </a:r>
            <a:r>
              <a:rPr lang="ru-RU" altLang="ru-RU" b="0" dirty="0"/>
              <a:t>: план на 2018 года 168 202 </a:t>
            </a:r>
            <a:r>
              <a:rPr lang="ru-RU" altLang="ru-RU" b="0" dirty="0" err="1"/>
              <a:t>тыс.руб</a:t>
            </a:r>
            <a:r>
              <a:rPr lang="ru-RU" altLang="ru-RU" b="0" dirty="0"/>
              <a:t>. из </a:t>
            </a:r>
            <a:r>
              <a:rPr lang="ru-RU" altLang="ru-RU" b="0" dirty="0" err="1" smtClean="0"/>
              <a:t>гос.бюджета</a:t>
            </a:r>
            <a:r>
              <a:rPr lang="ru-RU" altLang="ru-RU" b="0" dirty="0" smtClean="0"/>
              <a:t>.</a:t>
            </a:r>
            <a:endParaRPr lang="ru-RU" altLang="ru-RU" b="0" dirty="0"/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6931922" y="6416601"/>
            <a:ext cx="450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На базе Республиканского с/х потребительского снабженческо-сбытового кооператива второго уровня «</a:t>
            </a:r>
            <a:r>
              <a:rPr lang="ru-RU" altLang="ru-RU" sz="1200" dirty="0" err="1"/>
              <a:t>Сахаагропродукт</a:t>
            </a:r>
            <a:r>
              <a:rPr lang="ru-RU" altLang="ru-RU" sz="1200" dirty="0"/>
              <a:t>» </a:t>
            </a:r>
            <a:r>
              <a:rPr lang="ru-RU" altLang="ru-RU" sz="1200" b="1" dirty="0"/>
              <a:t>развитие Единого республиканского логистического центра </a:t>
            </a:r>
            <a:r>
              <a:rPr lang="ru-RU" altLang="ru-RU" sz="1200" dirty="0"/>
              <a:t>с охватом членством всей территории Республики.</a:t>
            </a:r>
          </a:p>
          <a:p>
            <a:pPr marL="285750" indent="-285750">
              <a:buClr>
                <a:srgbClr val="011360"/>
              </a:buClr>
              <a:buFont typeface="Wingdings" panose="05000000000000000000" pitchFamily="2" charset="2"/>
              <a:buChar char="Ø"/>
              <a:defRPr/>
            </a:pPr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val="8139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496" y="1556469"/>
            <a:ext cx="4176000" cy="22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 smtClean="0"/>
              <a:t>АККОР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– Ассоциация крестьянских (фермерских) хозяйств и сельскохозяйственных кооперативов России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АПК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агропромышленный комплекс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ИМП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- Индивидуальное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и малое предпринимательство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ИП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индивидуальный предприниматель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КРС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крупный рогатый скот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КФХ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Крестьянские (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фермерские)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хозяйства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 smtClean="0"/>
              <a:t>ЛПХ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- Личные подсобные хозяйства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8569" y="6023533"/>
            <a:ext cx="95527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ссуда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, предоставленная кредитором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(например, банком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) заемщику под определенные проценты за пользование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деньгами.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496" y="1119956"/>
            <a:ext cx="228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 smtClean="0">
                <a:solidFill>
                  <a:srgbClr val="0070C0"/>
                </a:solidFill>
              </a:rPr>
              <a:t>Аббревиатуры</a:t>
            </a:r>
            <a:endParaRPr lang="ru-RU" sz="1800" b="1" i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3552" y="3795094"/>
            <a:ext cx="319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 b="1" i="1">
                <a:solidFill>
                  <a:srgbClr val="0070C0"/>
                </a:solidFill>
              </a:defRPr>
            </a:lvl1pPr>
          </a:lstStyle>
          <a:p>
            <a:r>
              <a:rPr lang="ru-RU" sz="1600" dirty="0"/>
              <a:t>Основные понятия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2028" y="4646788"/>
            <a:ext cx="2160000" cy="395072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Агропромышленный парк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22028" y="5309964"/>
            <a:ext cx="2160000" cy="615172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Инфраструктура агропромышленного парка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18570" y="4527920"/>
            <a:ext cx="9227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Совокупность объектов недвижимости и инфраструктуры, земельных участков, административных, производственных, складских и иных помещений, обеспечивающих деятельность парка, предназначенная для осуществления производства субъектами МСП в сфере </a:t>
            </a:r>
            <a:r>
              <a:rPr lang="ru-RU" sz="1300" dirty="0" err="1" smtClean="0">
                <a:solidFill>
                  <a:schemeClr val="accent5">
                    <a:lumMod val="50000"/>
                  </a:schemeClr>
                </a:solidFill>
              </a:rPr>
              <a:t>агропромышленности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и предоставления условий для их эффективной работы, управляемая единым оператором (управляющей компанией)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18570" y="5403993"/>
            <a:ext cx="92270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комплекс инженерных, транспортных, социальных, коммуникационных и других объектов, обеспечивающих функционирование агропромышленного парка.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22028" y="6545515"/>
            <a:ext cx="2160000" cy="39600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Овердрафт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18568" y="6540941"/>
            <a:ext cx="95527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форма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предоставления займа, при которой клиент банка может использовать больше денежных средств, чем у него есть на расчетном счете. То есть банк принимает платежные поручения клиента сверх остатков по расчетному счету на сумму установленного лимита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22028" y="7180891"/>
            <a:ext cx="2160000" cy="39600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Лизинг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80626" y="7195019"/>
            <a:ext cx="959066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вид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инвестиционной деятельности по приобретению имущества и передаче его на основании договора лизинга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ФЛ и ЮЛ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за определенную плату на определенный срок и на определенных условиях, обусловленных договором, с правом выкупа имущества лизингополучателем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22028" y="7854989"/>
            <a:ext cx="2160000" cy="39600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Субъект МСП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18569" y="7844232"/>
            <a:ext cx="95527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хозяйствующие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субъекты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(ЮЛ и ИП),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отнесенные в соответствии с условиями, установленными Федеральным законом от 24.07.2007г. № 209-ФЗ «О развитии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МСП в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РФ», к малым предприятиям, в том числе к </a:t>
            </a:r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</a:rPr>
              <a:t>микропредприятиям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, и средним предприятиям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22028" y="4107874"/>
            <a:ext cx="2160000" cy="39600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Авансовый платеж</a:t>
            </a:r>
            <a:endParaRPr lang="ru-RU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818568" y="4038173"/>
            <a:ext cx="9590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внесение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денежных средств, осуществление платежа в счет оплаты товаров, работ, услуг до их получения или выполнения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22028" y="6046812"/>
            <a:ext cx="2160000" cy="39600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Кредит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8952100" y="337093"/>
            <a:ext cx="3093540" cy="698500"/>
          </a:xfrm>
          <a:prstGeom prst="rect">
            <a:avLst/>
          </a:prstGeom>
        </p:spPr>
        <p:txBody>
          <a:bodyPr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8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Глоссарий</a:t>
            </a:r>
            <a:endParaRPr lang="ru-RU" sz="2800" dirty="0">
              <a:solidFill>
                <a:srgbClr val="0070C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1994" y="1478993"/>
            <a:ext cx="4176000" cy="24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 smtClean="0"/>
              <a:t>МРС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– мелкий рогатый скот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 smtClean="0"/>
              <a:t>МСП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малое и среднее предпринимательство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НГС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национальная гарантийная система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НПА</a:t>
            </a:r>
            <a:r>
              <a:rPr lang="ru-RU" sz="1300" b="1" dirty="0">
                <a:solidFill>
                  <a:srgbClr val="037ABB"/>
                </a:solidFill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– нормативно-правовой акт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ОРЦ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Оптово-распределительный центр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РГО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– региональные гарантийные организации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РЛК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– региональные лизинговые компании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СКПК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– сельскохозяйственный кредитный потребительский кооператив 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СПК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– сельскохозяйственный производственный кооператив</a:t>
            </a:r>
            <a:endParaRPr lang="ru-RU" sz="13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23988" y="1483994"/>
            <a:ext cx="4176000" cy="251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 err="1" smtClean="0"/>
              <a:t>СПоК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сельскохозяйственный потребительский кооператив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СХК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сельскохозяйственная кооперация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ТМЦ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товарно-материальные ценности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УРМ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– удаленные рабочие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места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ФЛ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физическое лицо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ФССПК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</a:rPr>
              <a:t> – Федеральный союз сельскохозяйственных потребительских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кооперативов</a:t>
            </a:r>
          </a:p>
          <a:p>
            <a:pPr marL="285750" indent="-28575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300" b="1" dirty="0"/>
              <a:t>ЮЛ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</a:rPr>
              <a:t> – юридическое лицо</a:t>
            </a:r>
            <a:endParaRPr lang="ru-RU" sz="13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113587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Тюменская область (1/2),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Тюменской области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до 2020 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6929993" y="2253220"/>
            <a:ext cx="4500000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 sz="1200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10000"/>
              </a:lnSpc>
            </a:pPr>
            <a:r>
              <a:rPr lang="ru-RU" altLang="ru-RU" b="1" dirty="0" smtClean="0"/>
              <a:t>Субсидии</a:t>
            </a:r>
            <a:r>
              <a:rPr lang="ru-RU" altLang="ru-RU" dirty="0" smtClean="0"/>
              <a:t> </a:t>
            </a:r>
            <a:r>
              <a:rPr lang="ru-RU" altLang="ru-RU" dirty="0"/>
              <a:t>из средств бюджета субъекта РФ для целей развития </a:t>
            </a:r>
            <a:r>
              <a:rPr lang="ru-RU" altLang="ru-RU" dirty="0" err="1"/>
              <a:t>сельхозкооперации</a:t>
            </a:r>
            <a:r>
              <a:rPr lang="ru-RU" altLang="ru-RU" dirty="0"/>
              <a:t>: финансирование </a:t>
            </a:r>
            <a:r>
              <a:rPr lang="ru-RU" altLang="ru-RU" dirty="0" smtClean="0"/>
              <a:t>             </a:t>
            </a:r>
            <a:r>
              <a:rPr lang="ru-RU" altLang="ru-RU" b="1" dirty="0" smtClean="0"/>
              <a:t>238,8 </a:t>
            </a:r>
            <a:r>
              <a:rPr lang="ru-RU" altLang="ru-RU" b="1" dirty="0"/>
              <a:t>млн </a:t>
            </a:r>
            <a:r>
              <a:rPr lang="ru-RU" altLang="ru-RU" b="1" dirty="0" smtClean="0"/>
              <a:t>руб.</a:t>
            </a:r>
            <a:endParaRPr lang="ru-RU" altLang="ru-RU" b="1" dirty="0"/>
          </a:p>
          <a:p>
            <a:pPr>
              <a:lnSpc>
                <a:spcPct val="110000"/>
              </a:lnSpc>
            </a:pPr>
            <a:r>
              <a:rPr lang="ru-RU" altLang="ru-RU" b="1" dirty="0" smtClean="0"/>
              <a:t>Гранты</a:t>
            </a:r>
            <a:r>
              <a:rPr lang="ru-RU" altLang="ru-RU" dirty="0" smtClean="0"/>
              <a:t> </a:t>
            </a:r>
            <a:r>
              <a:rPr lang="ru-RU" altLang="ru-RU" dirty="0"/>
              <a:t>на развитие материально-технической базы </a:t>
            </a:r>
            <a:r>
              <a:rPr lang="ru-RU" altLang="ru-RU" dirty="0" err="1"/>
              <a:t>СПоКов</a:t>
            </a:r>
            <a:r>
              <a:rPr lang="ru-RU" altLang="ru-RU" dirty="0"/>
              <a:t>: финансирование </a:t>
            </a:r>
            <a:r>
              <a:rPr lang="ru-RU" altLang="ru-RU" b="1" dirty="0"/>
              <a:t>18,0 млн </a:t>
            </a:r>
            <a:r>
              <a:rPr lang="ru-RU" altLang="ru-RU" b="1" dirty="0" smtClean="0"/>
              <a:t>руб.</a:t>
            </a:r>
            <a:endParaRPr lang="ru-RU" altLang="ru-RU" b="1" dirty="0"/>
          </a:p>
          <a:p>
            <a:pPr>
              <a:lnSpc>
                <a:spcPct val="110000"/>
              </a:lnSpc>
            </a:pPr>
            <a:r>
              <a:rPr lang="ru-RU" altLang="ru-RU" dirty="0" smtClean="0"/>
              <a:t>Содействие </a:t>
            </a:r>
            <a:r>
              <a:rPr lang="ru-RU" altLang="ru-RU" dirty="0"/>
              <a:t>в привлечении </a:t>
            </a:r>
            <a:r>
              <a:rPr lang="ru-RU" altLang="ru-RU" dirty="0" err="1"/>
              <a:t>СПоКами</a:t>
            </a:r>
            <a:r>
              <a:rPr lang="ru-RU" altLang="ru-RU" dirty="0"/>
              <a:t> </a:t>
            </a:r>
            <a:r>
              <a:rPr lang="ru-RU" altLang="ru-RU" b="1" dirty="0"/>
              <a:t>кредитных и заемных </a:t>
            </a:r>
            <a:r>
              <a:rPr lang="ru-RU" altLang="ru-RU" b="1" dirty="0" smtClean="0"/>
              <a:t>ресурсов</a:t>
            </a:r>
            <a:r>
              <a:rPr lang="ru-RU" altLang="ru-RU" dirty="0" smtClean="0"/>
              <a:t>.</a:t>
            </a:r>
            <a:endParaRPr lang="ru-RU" altLang="ru-RU" dirty="0"/>
          </a:p>
          <a:p>
            <a:pPr>
              <a:lnSpc>
                <a:spcPct val="110000"/>
              </a:lnSpc>
            </a:pPr>
            <a:r>
              <a:rPr lang="ru-RU" altLang="ru-RU" b="1" dirty="0" smtClean="0"/>
              <a:t>Субсидирование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СПоКам</a:t>
            </a:r>
            <a:r>
              <a:rPr lang="ru-RU" altLang="ru-RU" dirty="0" smtClean="0"/>
              <a:t> части лизинговых платежей по </a:t>
            </a:r>
            <a:r>
              <a:rPr lang="ru-RU" altLang="ru-RU" dirty="0"/>
              <a:t>договору </a:t>
            </a:r>
            <a:r>
              <a:rPr lang="ru-RU" altLang="ru-RU" dirty="0" smtClean="0"/>
              <a:t>лизинга, субъектам </a:t>
            </a:r>
            <a:r>
              <a:rPr lang="ru-RU" altLang="ru-RU" dirty="0"/>
              <a:t>предпринимательства на развитие лизинга оборудования: финансирование  </a:t>
            </a:r>
            <a:r>
              <a:rPr lang="ru-RU" altLang="ru-RU" b="1" dirty="0" smtClean="0"/>
              <a:t>251,7 </a:t>
            </a:r>
            <a:r>
              <a:rPr lang="ru-RU" altLang="ru-RU" b="1" dirty="0"/>
              <a:t>млн </a:t>
            </a:r>
            <a:r>
              <a:rPr lang="ru-RU" altLang="ru-RU" b="1" dirty="0" smtClean="0"/>
              <a:t>руб.</a:t>
            </a:r>
            <a:endParaRPr lang="ru-RU" altLang="ru-RU" b="1" dirty="0"/>
          </a:p>
          <a:p>
            <a:pPr>
              <a:lnSpc>
                <a:spcPct val="110000"/>
              </a:lnSpc>
            </a:pPr>
            <a:r>
              <a:rPr lang="ru-RU" altLang="ru-RU" dirty="0" smtClean="0"/>
              <a:t>Доступные </a:t>
            </a:r>
            <a:r>
              <a:rPr lang="ru-RU" altLang="ru-RU" b="1" dirty="0" smtClean="0"/>
              <a:t>займы </a:t>
            </a:r>
            <a:r>
              <a:rPr lang="ru-RU" altLang="ru-RU" b="1" dirty="0"/>
              <a:t>и поручительства </a:t>
            </a:r>
            <a:r>
              <a:rPr lang="ru-RU" altLang="ru-RU" dirty="0"/>
              <a:t>субъектам МСП по их обязательствам перед банками, участвующими в </a:t>
            </a:r>
            <a:r>
              <a:rPr lang="ru-RU" altLang="ru-RU" dirty="0" smtClean="0"/>
              <a:t>программе.</a:t>
            </a:r>
            <a:endParaRPr lang="ru-RU" altLang="ru-RU" dirty="0"/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1169995" y="2265739"/>
            <a:ext cx="4499999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10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Налоговые льготы </a:t>
            </a:r>
            <a:r>
              <a:rPr lang="ru-RU" altLang="ru-RU" sz="1200" dirty="0"/>
              <a:t>для сельхозкооперативов и ИП, применяющих УСН (объект налогообложения - доходы</a:t>
            </a:r>
            <a:r>
              <a:rPr lang="ru-RU" altLang="ru-RU" sz="1200" dirty="0" smtClean="0"/>
              <a:t>).</a:t>
            </a:r>
            <a:endParaRPr lang="ru-RU" altLang="ru-RU" sz="1200" dirty="0"/>
          </a:p>
          <a:p>
            <a:pPr marL="285750" indent="-285750" algn="just">
              <a:lnSpc>
                <a:spcPct val="110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Корректировка </a:t>
            </a:r>
            <a:r>
              <a:rPr lang="ru-RU" altLang="ru-RU" sz="1200" dirty="0"/>
              <a:t>положений о Порядке предоставления субсидий из средств областного бюджета на развитие </a:t>
            </a:r>
            <a:r>
              <a:rPr lang="ru-RU" altLang="ru-RU" sz="1200" dirty="0" err="1" smtClean="0"/>
              <a:t>СПоК</a:t>
            </a:r>
            <a:r>
              <a:rPr lang="ru-RU" altLang="ru-RU" sz="1200" dirty="0" smtClean="0"/>
              <a:t>.</a:t>
            </a:r>
          </a:p>
          <a:p>
            <a:pPr marL="285750" indent="-285750" algn="just">
              <a:lnSpc>
                <a:spcPct val="110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Корректировка Положения о порядке предоставления </a:t>
            </a:r>
            <a:r>
              <a:rPr lang="ru-RU" altLang="ru-RU" sz="1200" dirty="0" err="1"/>
              <a:t>грантовой</a:t>
            </a:r>
            <a:r>
              <a:rPr lang="ru-RU" altLang="ru-RU" sz="1200" dirty="0"/>
              <a:t> поддержки </a:t>
            </a:r>
            <a:r>
              <a:rPr lang="ru-RU" altLang="ru-RU" sz="1200" dirty="0" err="1"/>
              <a:t>СПоКам</a:t>
            </a:r>
            <a:r>
              <a:rPr lang="ru-RU" altLang="ru-RU" sz="1200" dirty="0"/>
              <a:t> Тюменской области для развития материально-технической базы</a:t>
            </a:r>
            <a:r>
              <a:rPr lang="ru-RU" altLang="ru-RU" sz="1200" dirty="0" smtClean="0"/>
              <a:t>.</a:t>
            </a:r>
            <a:endParaRPr lang="ru-RU" alt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169994" y="1938405"/>
            <a:ext cx="450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Законодательные меры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29993" y="1938405"/>
            <a:ext cx="450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Финансовые меры</a:t>
            </a: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6929993" y="5482354"/>
            <a:ext cx="4500000" cy="283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 sz="1200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25000"/>
              </a:lnSpc>
            </a:pPr>
            <a:r>
              <a:rPr lang="ru-RU" altLang="ru-RU" dirty="0" smtClean="0"/>
              <a:t>Формирование и сопровождение </a:t>
            </a:r>
            <a:r>
              <a:rPr lang="ru-RU" altLang="ru-RU" b="1" dirty="0" smtClean="0"/>
              <a:t>банка успешных проектов </a:t>
            </a:r>
            <a:r>
              <a:rPr lang="ru-RU" altLang="ru-RU" dirty="0" smtClean="0"/>
              <a:t>развития сельхозкооперативов и сельских территорий.</a:t>
            </a:r>
          </a:p>
          <a:p>
            <a:pPr>
              <a:lnSpc>
                <a:spcPct val="125000"/>
              </a:lnSpc>
            </a:pPr>
            <a:r>
              <a:rPr lang="ru-RU" altLang="ru-RU" dirty="0" smtClean="0"/>
              <a:t>Формирование </a:t>
            </a:r>
            <a:r>
              <a:rPr lang="ru-RU" altLang="ru-RU" b="1" dirty="0"/>
              <a:t>системы информационного обеспечения </a:t>
            </a:r>
            <a:r>
              <a:rPr lang="ru-RU" altLang="ru-RU" dirty="0" err="1"/>
              <a:t>сельхозкооперации</a:t>
            </a:r>
            <a:r>
              <a:rPr lang="ru-RU" altLang="ru-RU" dirty="0"/>
              <a:t> на региональном и муниципальном уровнях.</a:t>
            </a:r>
          </a:p>
          <a:p>
            <a:pPr>
              <a:lnSpc>
                <a:spcPct val="125000"/>
              </a:lnSpc>
            </a:pPr>
            <a:r>
              <a:rPr lang="ru-RU" altLang="ru-RU" dirty="0" smtClean="0"/>
              <a:t>Оперативное </a:t>
            </a:r>
            <a:r>
              <a:rPr lang="ru-RU" altLang="ru-RU" b="1" dirty="0"/>
              <a:t>наполнение единой системы консультирования </a:t>
            </a:r>
            <a:r>
              <a:rPr lang="ru-RU" altLang="ru-RU" dirty="0"/>
              <a:t>субъектов МСП и </a:t>
            </a:r>
            <a:r>
              <a:rPr lang="ru-RU" altLang="ru-RU" b="1" dirty="0"/>
              <a:t>единого образовательного портала</a:t>
            </a:r>
            <a:r>
              <a:rPr lang="ru-RU" altLang="ru-RU" dirty="0"/>
              <a:t> для субъектов </a:t>
            </a:r>
            <a:r>
              <a:rPr lang="ru-RU" altLang="ru-RU" dirty="0" smtClean="0"/>
              <a:t>МСП.</a:t>
            </a:r>
            <a:endParaRPr lang="ru-RU" altLang="ru-RU" dirty="0"/>
          </a:p>
          <a:p>
            <a:pPr>
              <a:lnSpc>
                <a:spcPct val="125000"/>
              </a:lnSpc>
            </a:pPr>
            <a:r>
              <a:rPr lang="ru-RU" altLang="ru-RU" dirty="0" smtClean="0"/>
              <a:t>Информирование </a:t>
            </a:r>
            <a:r>
              <a:rPr lang="ru-RU" altLang="ru-RU" dirty="0" err="1"/>
              <a:t>СПоКов</a:t>
            </a:r>
            <a:r>
              <a:rPr lang="ru-RU" altLang="ru-RU" dirty="0"/>
              <a:t> </a:t>
            </a:r>
            <a:r>
              <a:rPr lang="ru-RU" altLang="ru-RU" b="1" dirty="0"/>
              <a:t>о мерах поддержки и </a:t>
            </a:r>
            <a:r>
              <a:rPr lang="ru-RU" altLang="ru-RU" b="1" dirty="0" smtClean="0"/>
              <a:t>информационно-консультационном ресурсе                  АО «Корпорация «МСП».</a:t>
            </a:r>
            <a:endParaRPr lang="ru-RU" altLang="ru-RU" b="1" dirty="0"/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1169994" y="5482354"/>
            <a:ext cx="4500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Clr>
                <a:srgbClr val="00125F"/>
              </a:buClr>
              <a:buFont typeface="Wingdings" panose="05000000000000000000" pitchFamily="2" charset="2"/>
              <a:buChar char="Ø"/>
              <a:defRPr sz="1200"/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25000"/>
              </a:lnSpc>
            </a:pPr>
            <a:r>
              <a:rPr lang="ru-RU" altLang="ru-RU" dirty="0"/>
              <a:t>Осуществление деятельности ОСКПК </a:t>
            </a:r>
            <a:r>
              <a:rPr lang="ru-RU" altLang="ru-RU" dirty="0" smtClean="0"/>
              <a:t>«Тюмень», </a:t>
            </a:r>
            <a:r>
              <a:rPr lang="ru-RU" altLang="ru-RU" dirty="0"/>
              <a:t>обеспечивающего </a:t>
            </a:r>
            <a:r>
              <a:rPr lang="ru-RU" altLang="ru-RU" b="1" dirty="0"/>
              <a:t>правовую, информационно-консультационную</a:t>
            </a:r>
            <a:r>
              <a:rPr lang="ru-RU" altLang="ru-RU" dirty="0"/>
              <a:t> поддержку сельхозкооперативов, в </a:t>
            </a:r>
            <a:r>
              <a:rPr lang="ru-RU" altLang="ru-RU" dirty="0" err="1"/>
              <a:t>т.ч</a:t>
            </a:r>
            <a:r>
              <a:rPr lang="ru-RU" altLang="ru-RU" dirty="0"/>
              <a:t>. </a:t>
            </a:r>
            <a:r>
              <a:rPr lang="ru-RU" altLang="ru-RU" dirty="0" smtClean="0"/>
              <a:t>проведение </a:t>
            </a:r>
            <a:r>
              <a:rPr lang="ru-RU" altLang="ru-RU" dirty="0"/>
              <a:t>индивидуальных консультаций, разработка и распространение типовой документации, подготовка аналитических материалов.</a:t>
            </a:r>
          </a:p>
          <a:p>
            <a:pPr>
              <a:lnSpc>
                <a:spcPct val="125000"/>
              </a:lnSpc>
            </a:pPr>
            <a:r>
              <a:rPr lang="ru-RU" altLang="ru-RU" b="1" dirty="0" smtClean="0"/>
              <a:t>Повышение </a:t>
            </a:r>
            <a:r>
              <a:rPr lang="ru-RU" altLang="ru-RU" b="1" dirty="0"/>
              <a:t>престижа </a:t>
            </a:r>
            <a:r>
              <a:rPr lang="ru-RU" altLang="ru-RU" b="1" dirty="0" err="1"/>
              <a:t>сельхозкооперации</a:t>
            </a:r>
            <a:r>
              <a:rPr lang="ru-RU" altLang="ru-RU" dirty="0"/>
              <a:t>, информационное сопровождение в СМИ осуществляемых мер по поддержке </a:t>
            </a:r>
            <a:r>
              <a:rPr lang="ru-RU" altLang="ru-RU" dirty="0" err="1" smtClean="0"/>
              <a:t>сельхозкооперации</a:t>
            </a:r>
            <a:r>
              <a:rPr lang="ru-RU" altLang="ru-RU" dirty="0" smtClean="0"/>
              <a:t>.</a:t>
            </a:r>
          </a:p>
          <a:p>
            <a:pPr>
              <a:lnSpc>
                <a:spcPct val="125000"/>
              </a:lnSpc>
            </a:pPr>
            <a:r>
              <a:rPr lang="ru-RU" altLang="ru-RU" dirty="0"/>
              <a:t>Осуществление </a:t>
            </a:r>
            <a:r>
              <a:rPr lang="ru-RU" altLang="ru-RU" b="1" dirty="0"/>
              <a:t>мониторинга деятельности </a:t>
            </a:r>
            <a:r>
              <a:rPr lang="ru-RU" altLang="ru-RU" b="1" dirty="0" err="1"/>
              <a:t>СПоК</a:t>
            </a:r>
            <a:r>
              <a:rPr lang="ru-RU" altLang="ru-RU" dirty="0" smtClean="0"/>
              <a:t>.</a:t>
            </a:r>
            <a:endParaRPr lang="ru-RU" alt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4" y="2935399"/>
            <a:ext cx="900000" cy="900000"/>
          </a:xfrm>
          <a:prstGeom prst="rect">
            <a:avLst/>
          </a:prstGeom>
        </p:spPr>
      </p:pic>
      <p:pic>
        <p:nvPicPr>
          <p:cNvPr id="30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2"/>
          <a:stretch/>
        </p:blipFill>
        <p:spPr>
          <a:xfrm>
            <a:off x="5739076" y="2935399"/>
            <a:ext cx="1121835" cy="90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101" y="6524198"/>
            <a:ext cx="756000" cy="756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69994" y="5117079"/>
            <a:ext cx="1026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Организационные и информационно-консультационные меры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4725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72352" y="1113587"/>
            <a:ext cx="10855285" cy="66466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Тюменская область (2/2),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СПоК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Тюменской области (на период до 2020 года</a:t>
            </a:r>
            <a:r>
              <a:rPr lang="ru-RU" sz="16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1169995" y="2445133"/>
            <a:ext cx="4499999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/>
              <a:t>Установление контрольных цифр приема на обучение по имеющим гос</a:t>
            </a:r>
            <a:r>
              <a:rPr lang="ru-RU" altLang="ru-RU" sz="1200" dirty="0" smtClean="0"/>
              <a:t>. аккредитацию </a:t>
            </a:r>
            <a:r>
              <a:rPr lang="ru-RU" altLang="ru-RU" sz="1200" dirty="0"/>
              <a:t>образовательным программам среднего </a:t>
            </a:r>
            <a:r>
              <a:rPr lang="ru-RU" altLang="ru-RU" sz="1200" dirty="0" smtClean="0"/>
              <a:t>профессионального и </a:t>
            </a:r>
            <a:r>
              <a:rPr lang="ru-RU" altLang="ru-RU" sz="1200" dirty="0"/>
              <a:t>высшего образования </a:t>
            </a:r>
            <a:r>
              <a:rPr lang="ru-RU" altLang="ru-RU" sz="1200" b="1" dirty="0"/>
              <a:t>в </a:t>
            </a:r>
            <a:r>
              <a:rPr lang="ru-RU" altLang="ru-RU" sz="1200" b="1" dirty="0" err="1"/>
              <a:t>ссузы</a:t>
            </a:r>
            <a:r>
              <a:rPr lang="ru-RU" altLang="ru-RU" sz="1200" b="1" dirty="0"/>
              <a:t> и вузы регионального значения аграрной </a:t>
            </a:r>
            <a:r>
              <a:rPr lang="ru-RU" altLang="ru-RU" sz="1200" b="1" dirty="0" smtClean="0"/>
              <a:t>направленности</a:t>
            </a:r>
            <a:r>
              <a:rPr lang="ru-RU" altLang="ru-RU" sz="1200" dirty="0" smtClean="0"/>
              <a:t>.</a:t>
            </a:r>
            <a:endParaRPr lang="ru-RU" altLang="ru-RU" sz="1200" dirty="0"/>
          </a:p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dirty="0"/>
              <a:t>в вузах и </a:t>
            </a:r>
            <a:r>
              <a:rPr lang="ru-RU" altLang="ru-RU" sz="1200" dirty="0" err="1"/>
              <a:t>ссузах</a:t>
            </a:r>
            <a:r>
              <a:rPr lang="ru-RU" altLang="ru-RU" sz="1200" dirty="0"/>
              <a:t> регионального значения </a:t>
            </a:r>
            <a:r>
              <a:rPr lang="ru-RU" altLang="ru-RU" sz="1200" b="1" dirty="0"/>
              <a:t>курсов обучения</a:t>
            </a:r>
            <a:r>
              <a:rPr lang="ru-RU" altLang="ru-RU" sz="1200" dirty="0"/>
              <a:t> работников органов управления, руководителей и специалистов организаций АПК по </a:t>
            </a:r>
            <a:r>
              <a:rPr lang="ru-RU" altLang="ru-RU" sz="1200" dirty="0" err="1"/>
              <a:t>СПоК</a:t>
            </a:r>
            <a:r>
              <a:rPr lang="ru-RU" altLang="ru-RU" sz="1200" dirty="0"/>
              <a:t>: финансирование </a:t>
            </a:r>
            <a:r>
              <a:rPr lang="ru-RU" altLang="ru-RU" sz="1200" b="1" dirty="0"/>
              <a:t>5,0 млн </a:t>
            </a:r>
            <a:r>
              <a:rPr lang="ru-RU" altLang="ru-RU" sz="1200" b="1" dirty="0" smtClean="0"/>
              <a:t>руб.</a:t>
            </a:r>
          </a:p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b="1" dirty="0"/>
              <a:t>Выездные семинары и тренинги </a:t>
            </a:r>
            <a:r>
              <a:rPr lang="ru-RU" altLang="ru-RU" sz="1200" dirty="0"/>
              <a:t>на сельских </a:t>
            </a:r>
            <a:r>
              <a:rPr lang="ru-RU" altLang="ru-RU" sz="1200" dirty="0" smtClean="0"/>
              <a:t>территориях.</a:t>
            </a:r>
            <a:endParaRPr lang="ru-RU" altLang="ru-RU" sz="1200" b="1" dirty="0"/>
          </a:p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Реализация </a:t>
            </a:r>
            <a:r>
              <a:rPr lang="ru-RU" altLang="ru-RU" sz="1200" b="1" dirty="0"/>
              <a:t>обучающих программ </a:t>
            </a:r>
            <a:r>
              <a:rPr lang="ru-RU" altLang="ru-RU" sz="1200" dirty="0" smtClean="0"/>
              <a:t>«Школа животноводства», «Школа фермера»: финансирование </a:t>
            </a:r>
            <a:r>
              <a:rPr lang="ru-RU" altLang="ru-RU" sz="1200" b="1" dirty="0" smtClean="0"/>
              <a:t>90 тыс. руб.</a:t>
            </a:r>
            <a:endParaRPr lang="ru-RU" alt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69994" y="2068666"/>
            <a:ext cx="450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dirty="0"/>
              <a:t>Обучение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29994" y="2071651"/>
            <a:ext cx="450000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altLang="ru-RU" dirty="0"/>
              <a:t>Организация к</a:t>
            </a:r>
            <a:r>
              <a:rPr lang="ru-RU" altLang="ru-RU" dirty="0" smtClean="0"/>
              <a:t>аналов сбыта</a:t>
            </a:r>
            <a:endParaRPr lang="ru-RU" altLang="ru-RU" dirty="0"/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6929994" y="2445133"/>
            <a:ext cx="4499999" cy="122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Проведение </a:t>
            </a:r>
            <a:r>
              <a:rPr lang="ru-RU" altLang="ru-RU" sz="1200" b="1" dirty="0"/>
              <a:t>ярмарочных мероприятий</a:t>
            </a:r>
            <a:r>
              <a:rPr lang="ru-RU" altLang="ru-RU" sz="1200" dirty="0"/>
              <a:t>, в </a:t>
            </a:r>
            <a:r>
              <a:rPr lang="ru-RU" altLang="ru-RU" sz="1200" dirty="0" smtClean="0"/>
              <a:t>том числе специализированных </a:t>
            </a:r>
            <a:r>
              <a:rPr lang="ru-RU" altLang="ru-RU" sz="1200" b="1" dirty="0" smtClean="0"/>
              <a:t>сельскохозяйственных ярмарок</a:t>
            </a:r>
            <a:r>
              <a:rPr lang="ru-RU" altLang="ru-RU" sz="1200" dirty="0" smtClean="0"/>
              <a:t>.</a:t>
            </a:r>
            <a:endParaRPr lang="ru-RU" altLang="ru-RU" sz="1200" dirty="0"/>
          </a:p>
          <a:p>
            <a:pPr marL="285750" indent="-285750" algn="just">
              <a:lnSpc>
                <a:spcPct val="125000"/>
              </a:lnSpc>
              <a:buClr>
                <a:srgbClr val="00125F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/>
              <a:t>Создание </a:t>
            </a:r>
            <a:r>
              <a:rPr lang="ru-RU" altLang="ru-RU" sz="1200" dirty="0"/>
              <a:t>информационной системы </a:t>
            </a:r>
            <a:r>
              <a:rPr lang="ru-RU" altLang="ru-RU" sz="1200" b="1" dirty="0"/>
              <a:t>мониторинга цен на продукцию </a:t>
            </a:r>
            <a:r>
              <a:rPr lang="ru-RU" altLang="ru-RU" sz="1200" b="1" dirty="0" smtClean="0"/>
              <a:t>с/х товаропроизводителей</a:t>
            </a:r>
            <a:r>
              <a:rPr lang="ru-RU" altLang="ru-RU" sz="1200" dirty="0" smtClean="0"/>
              <a:t>.</a:t>
            </a:r>
            <a:endParaRPr lang="ru-RU" altLang="ru-RU" sz="1200" b="1" dirty="0"/>
          </a:p>
        </p:txBody>
      </p:sp>
      <p:pic>
        <p:nvPicPr>
          <p:cNvPr id="21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93" y="5875408"/>
            <a:ext cx="864000" cy="864000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167442" y="7875368"/>
            <a:ext cx="10262552" cy="0"/>
          </a:xfrm>
          <a:prstGeom prst="line">
            <a:avLst/>
          </a:prstGeom>
          <a:ln w="19050">
            <a:solidFill>
              <a:srgbClr val="001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675518" y="343715"/>
            <a:ext cx="9514114" cy="698685"/>
          </a:xfrm>
        </p:spPr>
        <p:txBody>
          <a:bodyPr/>
          <a:lstStyle/>
          <a:p>
            <a:pPr algn="r"/>
            <a:r>
              <a:rPr lang="ru-RU" dirty="0" smtClean="0"/>
              <a:t>Сельскохозяйственная кооперация. Региональные программы</a:t>
            </a:r>
            <a:br>
              <a:rPr lang="ru-RU" dirty="0" smtClean="0"/>
            </a:br>
            <a:r>
              <a:rPr lang="ru-RU" sz="2000" i="1" dirty="0" smtClean="0"/>
              <a:t>1 очередь</a:t>
            </a:r>
            <a:endParaRPr lang="ru-RU" sz="2000" i="1" dirty="0"/>
          </a:p>
        </p:txBody>
      </p:sp>
      <p:pic>
        <p:nvPicPr>
          <p:cNvPr id="27" name="Рисунок 2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40" y="5854691"/>
            <a:ext cx="83950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1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9413" y="1204913"/>
            <a:ext cx="11841162" cy="6811962"/>
          </a:xfrm>
          <a:prstGeom prst="rect">
            <a:avLst/>
          </a:prstGeom>
          <a:solidFill>
            <a:srgbClr val="E7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Акционерное общество «Федеральная корпорация </a:t>
            </a:r>
            <a:b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 развитию малого и среднего предпринимательства»</a:t>
            </a:r>
          </a:p>
          <a:p>
            <a:pPr algn="ctr">
              <a:defRPr/>
            </a:pPr>
            <a:endParaRPr lang="ru-RU" altLang="ru-RU" sz="28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Москва, Славянская площадь, д. 4, стр. 1, тел. +7 495 698 98 00,</a:t>
            </a:r>
          </a:p>
          <a:p>
            <a:pPr algn="ctr">
              <a:defRPr/>
            </a:pP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info</a:t>
            </a: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@</a:t>
            </a:r>
            <a:r>
              <a:rPr lang="en-US" altLang="ru-RU" sz="28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corpmsp</a:t>
            </a:r>
            <a:r>
              <a:rPr lang="ru-RU" altLang="ru-RU" sz="28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.</a:t>
            </a:r>
            <a:r>
              <a:rPr lang="en-US" altLang="ru-RU" sz="28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ru</a:t>
            </a:r>
            <a:endParaRPr lang="ru-RU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en-US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ru-RU" altLang="ru-RU" sz="28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«Корпорация «МСП» – </a:t>
            </a:r>
            <a:r>
              <a:rPr lang="en-US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4"/>
              </a:rPr>
              <a:t>www.corpmsp.ru</a:t>
            </a:r>
            <a:endParaRPr lang="ru-RU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«МСП Банк» – </a:t>
            </a: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5"/>
              </a:rPr>
              <a:t>www.mspbank.ru</a:t>
            </a:r>
            <a:endParaRPr lang="ru-RU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Портал Бизнес-навигатора МСП – </a:t>
            </a:r>
            <a:r>
              <a:rPr lang="en-US" altLang="ru-RU" sz="32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6"/>
              </a:rPr>
              <a:t>www.smbn.ru</a:t>
            </a:r>
            <a:endParaRPr lang="en-GB" altLang="ru-RU" sz="3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8196" y="7416801"/>
            <a:ext cx="8433995" cy="4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Данная презентация размещена на сайте </a:t>
            </a:r>
            <a:r>
              <a:rPr lang="en-US" b="1" dirty="0" smtClean="0">
                <a:hlinkClick r:id="rId7"/>
              </a:rPr>
              <a:t>AGRO-COOP.RU</a:t>
            </a:r>
            <a:r>
              <a:rPr lang="en-US" b="1" dirty="0" smtClean="0"/>
              <a:t> 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11972" y="1108033"/>
            <a:ext cx="119194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335681" y="108446"/>
            <a:ext cx="6884894" cy="698685"/>
          </a:xfrm>
          <a:prstGeom prst="rect">
            <a:avLst/>
          </a:prstGeom>
        </p:spPr>
        <p:txBody>
          <a:bodyPr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800" dirty="0">
                <a:solidFill>
                  <a:srgbClr val="0070C0"/>
                </a:solidFill>
                <a:latin typeface="Arial Narrow" pitchFamily="34" charset="0"/>
              </a:rPr>
              <a:t>Развитие сельскохозяйственной </a:t>
            </a:r>
            <a:r>
              <a:rPr lang="ru-RU" altLang="ru-RU" sz="2800" dirty="0" smtClean="0">
                <a:solidFill>
                  <a:srgbClr val="0070C0"/>
                </a:solidFill>
                <a:latin typeface="Arial Narrow" pitchFamily="34" charset="0"/>
              </a:rPr>
              <a:t>кооперации в </a:t>
            </a:r>
            <a:r>
              <a:rPr lang="ru-RU" altLang="ru-RU" sz="2800" dirty="0">
                <a:solidFill>
                  <a:srgbClr val="0070C0"/>
                </a:solidFill>
                <a:latin typeface="Arial Narrow" pitchFamily="34" charset="0"/>
              </a:rPr>
              <a:t>Российской Федерации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51" y="156914"/>
            <a:ext cx="2212634" cy="8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/>
          </p:cNvSpPr>
          <p:nvPr/>
        </p:nvSpPr>
        <p:spPr bwMode="auto">
          <a:xfrm>
            <a:off x="6267094" y="6356429"/>
            <a:ext cx="5431693" cy="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268" i="1" dirty="0"/>
              <a:t>Поддержка сельскохозяйственных кооперативов</a:t>
            </a:r>
          </a:p>
        </p:txBody>
      </p:sp>
      <p:sp>
        <p:nvSpPr>
          <p:cNvPr id="30" name="Text Placeholder 4"/>
          <p:cNvSpPr txBox="1">
            <a:spLocks/>
          </p:cNvSpPr>
          <p:nvPr/>
        </p:nvSpPr>
        <p:spPr>
          <a:xfrm>
            <a:off x="6267094" y="5992011"/>
            <a:ext cx="1596746" cy="395719"/>
          </a:xfrm>
          <a:prstGeom prst="rect">
            <a:avLst/>
          </a:prstGeom>
        </p:spPr>
        <p:txBody>
          <a:bodyPr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000" b="1" i="1" kern="0" dirty="0" smtClean="0"/>
              <a:t>Раздел 1.</a:t>
            </a:r>
            <a:endParaRPr lang="en-US" sz="2000" b="1" i="1" kern="0" dirty="0"/>
          </a:p>
        </p:txBody>
      </p:sp>
      <p:sp>
        <p:nvSpPr>
          <p:cNvPr id="31" name="Параллелограмм 30"/>
          <p:cNvSpPr/>
          <p:nvPr/>
        </p:nvSpPr>
        <p:spPr>
          <a:xfrm>
            <a:off x="311972" y="1258644"/>
            <a:ext cx="6745044" cy="7121563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4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256" y="249329"/>
            <a:ext cx="7528399" cy="698685"/>
          </a:xfrm>
        </p:spPr>
        <p:txBody>
          <a:bodyPr/>
          <a:lstStyle/>
          <a:p>
            <a:r>
              <a:rPr lang="ru-RU" dirty="0"/>
              <a:t>Поддержка сельскохозяйственных кооперативов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12" y="5022523"/>
            <a:ext cx="2651037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Личные подсобные</a:t>
            </a:r>
            <a:b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хозяйства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Крестьянские (фермерские)</a:t>
            </a:r>
            <a:b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хозяйства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0" y="2368416"/>
            <a:ext cx="1915711" cy="23150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78820" y="5022523"/>
            <a:ext cx="324630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Сельскохозяйственные</a:t>
            </a:r>
            <a:b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кооперативы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9171" y="5022523"/>
            <a:ext cx="2650529" cy="1711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Инфраструктура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i="1" dirty="0" smtClean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ОРЦ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err="1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агропарки</a:t>
            </a:r>
            <a:r>
              <a:rPr lang="ru-RU" sz="2000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err="1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агропромпарки</a:t>
            </a:r>
            <a:endParaRPr lang="ru-RU" sz="2000" i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54792" y="5022523"/>
            <a:ext cx="2722958" cy="27594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Расширение сбыта </a:t>
            </a:r>
            <a:r>
              <a:rPr lang="ru-RU" sz="2000" b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продукции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закупки крупных заказчиков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онлайн-магазины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экспорт</a:t>
            </a:r>
            <a:endParaRPr lang="ru-RU" sz="2000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76" y="2597154"/>
            <a:ext cx="2033553" cy="2033553"/>
          </a:xfrm>
          <a:prstGeom prst="rect">
            <a:avLst/>
          </a:prstGeom>
        </p:spPr>
      </p:pic>
      <p:pic>
        <p:nvPicPr>
          <p:cNvPr id="28" name="Picture 2" descr="группа людей Бесплатные Ико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93" y="2667836"/>
            <a:ext cx="1716234" cy="17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коробки сваи хранится в гараже для доставки Бесплатные Иконки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9" y="2527369"/>
            <a:ext cx="2173124" cy="21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-Shape 10"/>
          <p:cNvSpPr/>
          <p:nvPr/>
        </p:nvSpPr>
        <p:spPr>
          <a:xfrm rot="13701821">
            <a:off x="2411047" y="3207752"/>
            <a:ext cx="636403" cy="636403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-Shape 10"/>
          <p:cNvSpPr/>
          <p:nvPr/>
        </p:nvSpPr>
        <p:spPr>
          <a:xfrm rot="13701821">
            <a:off x="5611739" y="3207752"/>
            <a:ext cx="636403" cy="636403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-Shape 10"/>
          <p:cNvSpPr/>
          <p:nvPr/>
        </p:nvSpPr>
        <p:spPr>
          <a:xfrm rot="13701821">
            <a:off x="8987360" y="3207752"/>
            <a:ext cx="636403" cy="636403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19100" y="4876800"/>
            <a:ext cx="1860918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978820" y="4876800"/>
            <a:ext cx="295112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379171" y="4876800"/>
            <a:ext cx="272672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957720" y="4876800"/>
            <a:ext cx="2296982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6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Шеврон 27"/>
          <p:cNvSpPr/>
          <p:nvPr/>
        </p:nvSpPr>
        <p:spPr>
          <a:xfrm>
            <a:off x="7996238" y="2301875"/>
            <a:ext cx="4257675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7740650 w 12060636"/>
              <a:gd name="connsiteY0" fmla="*/ 6912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7740650 w 12060636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67169 w 12053805"/>
              <a:gd name="connsiteY4" fmla="*/ 2094630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22719 w 12053805"/>
              <a:gd name="connsiteY4" fmla="*/ 2101542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0 w 4319986"/>
              <a:gd name="connsiteY0" fmla="*/ 6912 h 2101542"/>
              <a:gd name="connsiteX1" fmla="*/ 3269215 w 4319986"/>
              <a:gd name="connsiteY1" fmla="*/ 0 h 2101542"/>
              <a:gd name="connsiteX2" fmla="*/ 4319986 w 4319986"/>
              <a:gd name="connsiteY2" fmla="*/ 1050771 h 2101542"/>
              <a:gd name="connsiteX3" fmla="*/ 3269215 w 4319986"/>
              <a:gd name="connsiteY3" fmla="*/ 2101542 h 2101542"/>
              <a:gd name="connsiteX4" fmla="*/ 88900 w 4319986"/>
              <a:gd name="connsiteY4" fmla="*/ 2101542 h 2101542"/>
              <a:gd name="connsiteX5" fmla="*/ 63981 w 4319986"/>
              <a:gd name="connsiteY5" fmla="*/ 1055561 h 2101542"/>
              <a:gd name="connsiteX6" fmla="*/ 0 w 4319986"/>
              <a:gd name="connsiteY6" fmla="*/ 6912 h 2101542"/>
              <a:gd name="connsiteX0" fmla="*/ 577369 w 4897355"/>
              <a:gd name="connsiteY0" fmla="*/ 6912 h 2101542"/>
              <a:gd name="connsiteX1" fmla="*/ 3846584 w 4897355"/>
              <a:gd name="connsiteY1" fmla="*/ 0 h 2101542"/>
              <a:gd name="connsiteX2" fmla="*/ 4897355 w 4897355"/>
              <a:gd name="connsiteY2" fmla="*/ 1050771 h 2101542"/>
              <a:gd name="connsiteX3" fmla="*/ 3846584 w 4897355"/>
              <a:gd name="connsiteY3" fmla="*/ 2101542 h 2101542"/>
              <a:gd name="connsiteX4" fmla="*/ 666269 w 4897355"/>
              <a:gd name="connsiteY4" fmla="*/ 2101542 h 2101542"/>
              <a:gd name="connsiteX5" fmla="*/ 0 w 4897355"/>
              <a:gd name="connsiteY5" fmla="*/ 1117772 h 2101542"/>
              <a:gd name="connsiteX6" fmla="*/ 577369 w 4897355"/>
              <a:gd name="connsiteY6" fmla="*/ 6912 h 2101542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698500 w 4929586"/>
              <a:gd name="connsiteY4" fmla="*/ 2101542 h 2101542"/>
              <a:gd name="connsiteX5" fmla="*/ 32231 w 4929586"/>
              <a:gd name="connsiteY5" fmla="*/ 1117772 h 2101542"/>
              <a:gd name="connsiteX6" fmla="*/ 0 w 4929586"/>
              <a:gd name="connsiteY6" fmla="*/ 13825 h 2101542"/>
              <a:gd name="connsiteX0" fmla="*/ 0 w 4929586"/>
              <a:gd name="connsiteY0" fmla="*/ 13825 h 2184490"/>
              <a:gd name="connsiteX1" fmla="*/ 3878815 w 4929586"/>
              <a:gd name="connsiteY1" fmla="*/ 0 h 2184490"/>
              <a:gd name="connsiteX2" fmla="*/ 4929586 w 4929586"/>
              <a:gd name="connsiteY2" fmla="*/ 1050771 h 2184490"/>
              <a:gd name="connsiteX3" fmla="*/ 3878815 w 4929586"/>
              <a:gd name="connsiteY3" fmla="*/ 2101542 h 2184490"/>
              <a:gd name="connsiteX4" fmla="*/ 63500 w 4929586"/>
              <a:gd name="connsiteY4" fmla="*/ 2184490 h 2184490"/>
              <a:gd name="connsiteX5" fmla="*/ 32231 w 4929586"/>
              <a:gd name="connsiteY5" fmla="*/ 1117772 h 2184490"/>
              <a:gd name="connsiteX6" fmla="*/ 0 w 4929586"/>
              <a:gd name="connsiteY6" fmla="*/ 13825 h 2184490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17772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953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03947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097035 h 2177578"/>
              <a:gd name="connsiteX6" fmla="*/ 0 w 4929586"/>
              <a:gd name="connsiteY6" fmla="*/ 13825 h 2177578"/>
              <a:gd name="connsiteX0" fmla="*/ 0 w 4929586"/>
              <a:gd name="connsiteY0" fmla="*/ 13825 h 2149929"/>
              <a:gd name="connsiteX1" fmla="*/ 3878815 w 4929586"/>
              <a:gd name="connsiteY1" fmla="*/ 0 h 2149929"/>
              <a:gd name="connsiteX2" fmla="*/ 4929586 w 4929586"/>
              <a:gd name="connsiteY2" fmla="*/ 1050771 h 2149929"/>
              <a:gd name="connsiteX3" fmla="*/ 3878815 w 4929586"/>
              <a:gd name="connsiteY3" fmla="*/ 2101542 h 2149929"/>
              <a:gd name="connsiteX4" fmla="*/ 31750 w 4929586"/>
              <a:gd name="connsiteY4" fmla="*/ 2149929 h 2149929"/>
              <a:gd name="connsiteX5" fmla="*/ 13181 w 4929586"/>
              <a:gd name="connsiteY5" fmla="*/ 1097035 h 2149929"/>
              <a:gd name="connsiteX6" fmla="*/ 0 w 4929586"/>
              <a:gd name="connsiteY6" fmla="*/ 13825 h 2149929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25400 w 4929586"/>
              <a:gd name="connsiteY4" fmla="*/ 2101542 h 2101542"/>
              <a:gd name="connsiteX5" fmla="*/ 13181 w 4929586"/>
              <a:gd name="connsiteY5" fmla="*/ 1097035 h 2101542"/>
              <a:gd name="connsiteX6" fmla="*/ 0 w 4929586"/>
              <a:gd name="connsiteY6" fmla="*/ 13825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6831 w 4923236"/>
              <a:gd name="connsiteY5" fmla="*/ 1097035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13181 w 4923236"/>
              <a:gd name="connsiteY5" fmla="*/ 1103947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481 w 4923236"/>
              <a:gd name="connsiteY5" fmla="*/ 1103947 h 2101542"/>
              <a:gd name="connsiteX6" fmla="*/ 0 w 4923236"/>
              <a:gd name="connsiteY6" fmla="*/ 6912 h 2101542"/>
              <a:gd name="connsiteX0" fmla="*/ 514 w 4923750"/>
              <a:gd name="connsiteY0" fmla="*/ 6912 h 2101542"/>
              <a:gd name="connsiteX1" fmla="*/ 3872979 w 4923750"/>
              <a:gd name="connsiteY1" fmla="*/ 0 h 2101542"/>
              <a:gd name="connsiteX2" fmla="*/ 4923750 w 4923750"/>
              <a:gd name="connsiteY2" fmla="*/ 1050771 h 2101542"/>
              <a:gd name="connsiteX3" fmla="*/ 3872979 w 4923750"/>
              <a:gd name="connsiteY3" fmla="*/ 2101542 h 2101542"/>
              <a:gd name="connsiteX4" fmla="*/ 514 w 4923750"/>
              <a:gd name="connsiteY4" fmla="*/ 2101542 h 2101542"/>
              <a:gd name="connsiteX5" fmla="*/ 995 w 4923750"/>
              <a:gd name="connsiteY5" fmla="*/ 1103947 h 2101542"/>
              <a:gd name="connsiteX6" fmla="*/ 514 w 4923750"/>
              <a:gd name="connsiteY6" fmla="*/ 6912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3750" h="2101542">
                <a:moveTo>
                  <a:pt x="514" y="6912"/>
                </a:moveTo>
                <a:lnTo>
                  <a:pt x="3872979" y="0"/>
                </a:lnTo>
                <a:lnTo>
                  <a:pt x="4923750" y="1050771"/>
                </a:lnTo>
                <a:lnTo>
                  <a:pt x="3872979" y="2101542"/>
                </a:lnTo>
                <a:lnTo>
                  <a:pt x="514" y="2101542"/>
                </a:lnTo>
                <a:cubicBezTo>
                  <a:pt x="-1442" y="1745969"/>
                  <a:pt x="2951" y="1459520"/>
                  <a:pt x="995" y="1103947"/>
                </a:cubicBezTo>
                <a:cubicBezTo>
                  <a:pt x="835" y="738269"/>
                  <a:pt x="674" y="372590"/>
                  <a:pt x="514" y="6912"/>
                </a:cubicBez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Шеврон 27"/>
          <p:cNvSpPr/>
          <p:nvPr/>
        </p:nvSpPr>
        <p:spPr>
          <a:xfrm>
            <a:off x="4319588" y="2301875"/>
            <a:ext cx="4052887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4067175 w 12060636"/>
              <a:gd name="connsiteY0" fmla="*/ 0 h 2111911"/>
              <a:gd name="connsiteX1" fmla="*/ 11009865 w 12060636"/>
              <a:gd name="connsiteY1" fmla="*/ 10369 h 2111911"/>
              <a:gd name="connsiteX2" fmla="*/ 12060636 w 12060636"/>
              <a:gd name="connsiteY2" fmla="*/ 1061140 h 2111911"/>
              <a:gd name="connsiteX3" fmla="*/ 11009865 w 12060636"/>
              <a:gd name="connsiteY3" fmla="*/ 2111911 h 2111911"/>
              <a:gd name="connsiteX4" fmla="*/ 0 w 12060636"/>
              <a:gd name="connsiteY4" fmla="*/ 2111911 h 2111911"/>
              <a:gd name="connsiteX5" fmla="*/ 6831 w 12060636"/>
              <a:gd name="connsiteY5" fmla="*/ 1038280 h 2111911"/>
              <a:gd name="connsiteX6" fmla="*/ 4067175 w 12060636"/>
              <a:gd name="connsiteY6" fmla="*/ 0 h 2111911"/>
              <a:gd name="connsiteX0" fmla="*/ 4060344 w 12053805"/>
              <a:gd name="connsiteY0" fmla="*/ 0 h 2132648"/>
              <a:gd name="connsiteX1" fmla="*/ 11003034 w 12053805"/>
              <a:gd name="connsiteY1" fmla="*/ 10369 h 2132648"/>
              <a:gd name="connsiteX2" fmla="*/ 12053805 w 12053805"/>
              <a:gd name="connsiteY2" fmla="*/ 1061140 h 2132648"/>
              <a:gd name="connsiteX3" fmla="*/ 11003034 w 12053805"/>
              <a:gd name="connsiteY3" fmla="*/ 2111911 h 2132648"/>
              <a:gd name="connsiteX4" fmla="*/ 4136544 w 12053805"/>
              <a:gd name="connsiteY4" fmla="*/ 2132648 h 2132648"/>
              <a:gd name="connsiteX5" fmla="*/ 0 w 12053805"/>
              <a:gd name="connsiteY5" fmla="*/ 1038280 h 2132648"/>
              <a:gd name="connsiteX6" fmla="*/ 4060344 w 12053805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02081 w 7993461"/>
              <a:gd name="connsiteY5" fmla="*/ 893120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28575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25736"/>
              <a:gd name="connsiteX1" fmla="*/ 6942690 w 7993461"/>
              <a:gd name="connsiteY1" fmla="*/ 10369 h 2125736"/>
              <a:gd name="connsiteX2" fmla="*/ 7993461 w 7993461"/>
              <a:gd name="connsiteY2" fmla="*/ 1061140 h 2125736"/>
              <a:gd name="connsiteX3" fmla="*/ 6942690 w 7993461"/>
              <a:gd name="connsiteY3" fmla="*/ 2111911 h 2125736"/>
              <a:gd name="connsiteX4" fmla="*/ 3175 w 7993461"/>
              <a:gd name="connsiteY4" fmla="*/ 2125736 h 2125736"/>
              <a:gd name="connsiteX5" fmla="*/ 16356 w 7993461"/>
              <a:gd name="connsiteY5" fmla="*/ 903489 h 2125736"/>
              <a:gd name="connsiteX6" fmla="*/ 0 w 7993461"/>
              <a:gd name="connsiteY6" fmla="*/ 0 h 2125736"/>
              <a:gd name="connsiteX0" fmla="*/ 2694 w 7996155"/>
              <a:gd name="connsiteY0" fmla="*/ 0 h 2125736"/>
              <a:gd name="connsiteX1" fmla="*/ 6945384 w 7996155"/>
              <a:gd name="connsiteY1" fmla="*/ 10369 h 2125736"/>
              <a:gd name="connsiteX2" fmla="*/ 7996155 w 7996155"/>
              <a:gd name="connsiteY2" fmla="*/ 1061140 h 2125736"/>
              <a:gd name="connsiteX3" fmla="*/ 6945384 w 7996155"/>
              <a:gd name="connsiteY3" fmla="*/ 2111911 h 2125736"/>
              <a:gd name="connsiteX4" fmla="*/ 5869 w 7996155"/>
              <a:gd name="connsiteY4" fmla="*/ 2125736 h 2125736"/>
              <a:gd name="connsiteX5" fmla="*/ 0 w 7996155"/>
              <a:gd name="connsiteY5" fmla="*/ 889664 h 2125736"/>
              <a:gd name="connsiteX6" fmla="*/ 2694 w 7996155"/>
              <a:gd name="connsiteY6" fmla="*/ 0 h 2125736"/>
              <a:gd name="connsiteX0" fmla="*/ 16031 w 8009492"/>
              <a:gd name="connsiteY0" fmla="*/ 0 h 2118824"/>
              <a:gd name="connsiteX1" fmla="*/ 6958721 w 8009492"/>
              <a:gd name="connsiteY1" fmla="*/ 10369 h 2118824"/>
              <a:gd name="connsiteX2" fmla="*/ 8009492 w 8009492"/>
              <a:gd name="connsiteY2" fmla="*/ 1061140 h 2118824"/>
              <a:gd name="connsiteX3" fmla="*/ 6958721 w 8009492"/>
              <a:gd name="connsiteY3" fmla="*/ 2111911 h 2118824"/>
              <a:gd name="connsiteX4" fmla="*/ 156 w 8009492"/>
              <a:gd name="connsiteY4" fmla="*/ 2118824 h 2118824"/>
              <a:gd name="connsiteX5" fmla="*/ 13337 w 8009492"/>
              <a:gd name="connsiteY5" fmla="*/ 889664 h 2118824"/>
              <a:gd name="connsiteX6" fmla="*/ 16031 w 8009492"/>
              <a:gd name="connsiteY6" fmla="*/ 0 h 2118824"/>
              <a:gd name="connsiteX0" fmla="*/ 9765 w 8003226"/>
              <a:gd name="connsiteY0" fmla="*/ 0 h 2125736"/>
              <a:gd name="connsiteX1" fmla="*/ 6952455 w 8003226"/>
              <a:gd name="connsiteY1" fmla="*/ 10369 h 2125736"/>
              <a:gd name="connsiteX2" fmla="*/ 8003226 w 8003226"/>
              <a:gd name="connsiteY2" fmla="*/ 1061140 h 2125736"/>
              <a:gd name="connsiteX3" fmla="*/ 6952455 w 8003226"/>
              <a:gd name="connsiteY3" fmla="*/ 2111911 h 2125736"/>
              <a:gd name="connsiteX4" fmla="*/ 240 w 8003226"/>
              <a:gd name="connsiteY4" fmla="*/ 2125736 h 2125736"/>
              <a:gd name="connsiteX5" fmla="*/ 7071 w 8003226"/>
              <a:gd name="connsiteY5" fmla="*/ 889664 h 2125736"/>
              <a:gd name="connsiteX6" fmla="*/ 9765 w 8003226"/>
              <a:gd name="connsiteY6" fmla="*/ 0 h 212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3226" h="2125736">
                <a:moveTo>
                  <a:pt x="9765" y="0"/>
                </a:moveTo>
                <a:lnTo>
                  <a:pt x="6952455" y="10369"/>
                </a:lnTo>
                <a:lnTo>
                  <a:pt x="8003226" y="1061140"/>
                </a:lnTo>
                <a:lnTo>
                  <a:pt x="6952455" y="2111911"/>
                </a:lnTo>
                <a:lnTo>
                  <a:pt x="240" y="2125736"/>
                </a:lnTo>
                <a:cubicBezTo>
                  <a:pt x="-1716" y="1713712"/>
                  <a:pt x="9027" y="1301688"/>
                  <a:pt x="7071" y="889664"/>
                </a:cubicBezTo>
                <a:lnTo>
                  <a:pt x="9765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Шеврон 27"/>
          <p:cNvSpPr/>
          <p:nvPr/>
        </p:nvSpPr>
        <p:spPr>
          <a:xfrm>
            <a:off x="330200" y="2301875"/>
            <a:ext cx="4183063" cy="5659438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0636" h="2101542">
                <a:moveTo>
                  <a:pt x="0" y="0"/>
                </a:moveTo>
                <a:lnTo>
                  <a:pt x="11009865" y="0"/>
                </a:lnTo>
                <a:lnTo>
                  <a:pt x="12060636" y="1050771"/>
                </a:lnTo>
                <a:lnTo>
                  <a:pt x="11009865" y="2101542"/>
                </a:lnTo>
                <a:lnTo>
                  <a:pt x="0" y="2101542"/>
                </a:lnTo>
                <a:lnTo>
                  <a:pt x="6831" y="1027911"/>
                </a:lnTo>
                <a:lnTo>
                  <a:pt x="0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525" y="255588"/>
            <a:ext cx="6021388" cy="698500"/>
          </a:xfrm>
        </p:spPr>
        <p:txBody>
          <a:bodyPr/>
          <a:lstStyle/>
          <a:p>
            <a:pPr>
              <a:defRPr/>
            </a:pPr>
            <a:r>
              <a:rPr lang="ru-RU" dirty="0"/>
              <a:t>Меры поддержки по жизненному циклу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39805139"/>
              </p:ext>
            </p:extLst>
          </p:nvPr>
        </p:nvGraphicFramePr>
        <p:xfrm>
          <a:off x="329484" y="1194560"/>
          <a:ext cx="11925218" cy="897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0200" y="2359025"/>
            <a:ext cx="4084638" cy="41386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9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2457" y="8065478"/>
            <a:ext cx="6567786" cy="41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ЖИЗНЕННЫЙ ЦИКЛ СЕЛЬХОЗКООПЕРАТИВА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64050" y="2368550"/>
            <a:ext cx="3784600" cy="4630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9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</a:rPr>
              <a:t>АО «МСП Банк»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72475" y="2368550"/>
            <a:ext cx="3784600" cy="5718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</a:t>
            </a: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развития сельхозкооперации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endParaRPr lang="ru-RU" sz="6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«МСП Банк»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00B050"/>
                </a:solidFill>
                <a:cs typeface="Helvetica" panose="020B0604020202020204" pitchFamily="34" charset="0"/>
              </a:rPr>
              <a:t>Минсельхоз России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(гранты на развитие материально-технической</a:t>
            </a:r>
          </a:p>
          <a:p>
            <a:pPr>
              <a:defRPr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базы)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51" y="156914"/>
            <a:ext cx="2212634" cy="8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0755085" y="478971"/>
            <a:ext cx="1567544" cy="5435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008143" y="1727908"/>
            <a:ext cx="3193382" cy="1477232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8436" y="352587"/>
            <a:ext cx="7511552" cy="698685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7597" y="3294579"/>
            <a:ext cx="1022032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ИНФОРМАЦИОННО-КОСУЛЬТАЦИОННАЯ ПОДДЕРЖКА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Сессии и семинары по вопросам организации сельскохозяйственного кооператива;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Обучение по вопросам деятельности кооператива;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Помощь в подготовке учредительных документов;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Привлечение пользователей из числа сельхозкооперативов к регистрации на Портале Бизнес-навигатора МСП;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Консультирование по использованию сервисов Портала Бизнес-навигатора МСП;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Помощь в составлении бизнес-плана, технико-экономического обоснования проекта;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Консультации по мерам государственной поддержки и помощь в подготовке документов для их получения.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7597" y="2033548"/>
            <a:ext cx="625698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ПРЕДОСТАВЛЕНИЕ СУБСИДИЙ НА КОМПЕНСАЦИЮ ЗАТРАТ НА: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организацию и (или) вступления в кооператив,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проведение ревизий ревизионным союзом,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обслуживание расчетного счета кооператива,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закупку продукции в личных (подсобных) хозяйствах,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приобретение молодняка животных и птицы, корма,</a:t>
            </a:r>
          </a:p>
          <a:p>
            <a:pPr marL="457200" lvl="1" indent="-171450">
              <a:buFont typeface="Symbol" panose="05050102010706020507" pitchFamily="18" charset="2"/>
              <a:buChar char="-"/>
              <a:defRPr/>
            </a:pPr>
            <a:r>
              <a:rPr lang="ru-RU" sz="1150" dirty="0">
                <a:solidFill>
                  <a:schemeClr val="accent5">
                    <a:lumMod val="50000"/>
                  </a:schemeClr>
                </a:solidFill>
              </a:rPr>
              <a:t>приобретение семян, посадочного материала.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083" y="6834658"/>
            <a:ext cx="1032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РЕГИОНАЛЬНЫЕ ГАРАНТИЙНЫЕ ОРГАНИЗАЦИИ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(установление преференций для сельхозкооперативов)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МИКРОФИНАНСОВЫЕ ОРГАНИЗАЦИИ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(разработка специального продукта для сельхозкооперативов)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8447" y="1880682"/>
            <a:ext cx="291947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Центр </a:t>
            </a:r>
            <a:r>
              <a:rPr lang="ru-RU" sz="1800" b="1" dirty="0" smtClean="0">
                <a:solidFill>
                  <a:schemeClr val="bg1"/>
                </a:solidFill>
              </a:rPr>
              <a:t>компетенций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в сфере сельскохозяйственной кооперации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035" y="1727908"/>
            <a:ext cx="75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Региональная программа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развития </a:t>
            </a:r>
            <a:r>
              <a:rPr lang="ru-RU" sz="1800" b="1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035" y="6465326"/>
            <a:ext cx="63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Инфраструктура поддержки МСП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30299" y="6428404"/>
            <a:ext cx="1147122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282632" y="1100114"/>
            <a:ext cx="2431993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Субъект РФ</a:t>
            </a:r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1847597" y="4749949"/>
            <a:ext cx="10007330" cy="83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</a:rPr>
              <a:t>ОБУЧЕНИЕ</a:t>
            </a:r>
            <a:endParaRPr lang="ru-RU" altLang="ru-RU" sz="800" b="1" dirty="0" smtClean="0"/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Проведение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семинаров, тренингов, </a:t>
            </a:r>
            <a:r>
              <a:rPr lang="ru-RU" altLang="ru-RU" sz="1150" dirty="0" err="1">
                <a:solidFill>
                  <a:schemeClr val="accent5">
                    <a:lumMod val="50000"/>
                  </a:schemeClr>
                </a:solidFill>
              </a:rPr>
              <a:t>вебинаров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 для руководящих кадров сельскохозяйственных кооперативов;</a:t>
            </a: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Привлечение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высших и средних образовательных учреждениями к реализации обучающих мероприятий 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altLang="ru-RU" sz="1150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altLang="ru-RU" sz="115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Разработка и реализация </a:t>
            </a:r>
            <a:r>
              <a:rPr lang="ru-RU" altLang="ru-RU" sz="1150" dirty="0">
                <a:solidFill>
                  <a:schemeClr val="accent5">
                    <a:lumMod val="50000"/>
                  </a:schemeClr>
                </a:solidFill>
              </a:rPr>
              <a:t>образовательных </a:t>
            </a:r>
            <a:r>
              <a:rPr lang="ru-RU" altLang="ru-RU" sz="1150" dirty="0" smtClean="0">
                <a:solidFill>
                  <a:schemeClr val="accent5">
                    <a:lumMod val="50000"/>
                  </a:schemeClr>
                </a:solidFill>
              </a:rPr>
              <a:t>проектов.</a:t>
            </a:r>
            <a:endParaRPr lang="ru-RU" altLang="ru-RU" sz="11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847597" y="5556401"/>
            <a:ext cx="1065279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</a:rPr>
              <a:t>ОРГАНИЗАЦИЯ РЫНКОВ СБЫТА</a:t>
            </a: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Проведение выставок, ярмарок;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Создание региональных онлайн ресурсов для реализации продукции местных сельхозкооперативов;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171450">
              <a:buFont typeface="Symbol" panose="05050102010706020507" pitchFamily="18" charset="2"/>
              <a:buChar char="-"/>
              <a:defRPr/>
            </a:pPr>
            <a:r>
              <a:rPr lang="ru-RU" altLang="ru-RU" sz="1200" dirty="0" smtClean="0">
                <a:solidFill>
                  <a:schemeClr val="accent5">
                    <a:lumMod val="50000"/>
                  </a:schemeClr>
                </a:solidFill>
              </a:rPr>
              <a:t>Организация взаимодействия с федеральными и региональными розничными сетями по обеспечению доступа в сети сельхозкооперативов.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035" y="7433746"/>
            <a:ext cx="75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Региональная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программа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развития инфраструктуры</a:t>
            </a: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1847597" y="7763616"/>
            <a:ext cx="101149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</a:rPr>
              <a:t>Создание инженерной инфраструктуры</a:t>
            </a:r>
          </a:p>
          <a:p>
            <a:pPr marL="285750" indent="-285750">
              <a:buFont typeface="Symbol" panose="05050102010706020507" pitchFamily="18" charset="2"/>
              <a:buChar char="-"/>
              <a:defRPr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</a:rPr>
              <a:t>Создание дорожной инфраструктуры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9356" y="7429027"/>
            <a:ext cx="1147122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Шестиугольник 2"/>
          <p:cNvSpPr/>
          <p:nvPr/>
        </p:nvSpPr>
        <p:spPr>
          <a:xfrm>
            <a:off x="730299" y="1830288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730299" y="7531325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730299" y="6559248"/>
            <a:ext cx="213736" cy="181488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10339882" y="1684512"/>
            <a:ext cx="225562" cy="422775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831286" y="511629"/>
            <a:ext cx="1513691" cy="4789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5126960" y="359234"/>
            <a:ext cx="7511552" cy="6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737419"/>
              </p:ext>
            </p:extLst>
          </p:nvPr>
        </p:nvGraphicFramePr>
        <p:xfrm>
          <a:off x="2237591" y="1656680"/>
          <a:ext cx="8053023" cy="5565562"/>
        </p:xfrm>
        <a:graphic>
          <a:graphicData uri="http://schemas.openxmlformats.org/drawingml/2006/table">
            <a:tbl>
              <a:tblPr/>
              <a:tblGrid>
                <a:gridCol w="166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8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623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сельхозтехники, технологического оборудования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7%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729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племенной продукции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10%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70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развития </a:t>
                      </a:r>
                      <a:r>
                        <a:rPr lang="ru-RU" sz="11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(соответствует сроку </a:t>
                      </a:r>
                      <a:b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</a:b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полезного использования имущества)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1,5-3,5 % </a:t>
                      </a: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Техника для машинно-технологических компаний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производства для обновления производственной базы кооперативных хозяйств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r>
                        <a:rPr lang="en-US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0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 обеспечение не требуется</a:t>
                      </a:r>
                      <a:r>
                        <a:rPr lang="ru-RU" sz="10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233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105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19247" y="3351444"/>
            <a:ext cx="1867568" cy="89388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Росагролизинг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663015" y="3562337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01739"/>
              </p:ext>
            </p:extLst>
          </p:nvPr>
        </p:nvGraphicFramePr>
        <p:xfrm>
          <a:off x="2237592" y="1271341"/>
          <a:ext cx="8053022" cy="2897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8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2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2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211295" y="5967056"/>
            <a:ext cx="11934333" cy="227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2351" y="6121817"/>
            <a:ext cx="1859083" cy="89059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Региональные </a:t>
            </a:r>
            <a:r>
              <a:rPr lang="ru-RU" sz="1800" b="1" dirty="0" smtClean="0">
                <a:solidFill>
                  <a:srgbClr val="0070C0"/>
                </a:solidFill>
              </a:rPr>
              <a:t>лизинговые компании</a:t>
            </a:r>
            <a:endParaRPr lang="ru-RU" sz="1800" b="1" dirty="0">
              <a:solidFill>
                <a:srgbClr val="0070C0"/>
              </a:solidFill>
            </a:endParaRPr>
          </a:p>
        </p:txBody>
      </p:sp>
      <p:sp>
        <p:nvSpPr>
          <p:cNvPr id="17" name="L-Shape 10"/>
          <p:cNvSpPr/>
          <p:nvPr/>
        </p:nvSpPr>
        <p:spPr>
          <a:xfrm rot="13701821">
            <a:off x="1663015" y="6342195"/>
            <a:ext cx="476475" cy="476475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25534" y="6197780"/>
            <a:ext cx="1620000" cy="738664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 smtClean="0"/>
              <a:t>Возможно поручительство РГО</a:t>
            </a:r>
            <a:endParaRPr lang="ru-RU" dirty="0"/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10339882" y="6031062"/>
            <a:ext cx="270934" cy="110275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625534" y="2998168"/>
            <a:ext cx="1620000" cy="160043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/>
              <a:t>Используются все виды обеспечения, </a:t>
            </a:r>
            <a:br>
              <a:rPr lang="ru-RU" dirty="0"/>
            </a:br>
            <a:r>
              <a:rPr lang="ru-RU" dirty="0"/>
              <a:t>предусмотренные ГК РФ, включая гарантии                  АО </a:t>
            </a:r>
            <a:r>
              <a:rPr lang="ru-RU" dirty="0" smtClean="0"/>
              <a:t>«Корпорация «МСП»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1585" y="8264569"/>
            <a:ext cx="8623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 Запуск </a:t>
            </a:r>
            <a:r>
              <a:rPr lang="ru-RU" sz="1200" i="1" dirty="0"/>
              <a:t>программы льготного лизинга для сельхозкооперативов планируется </a:t>
            </a:r>
            <a:r>
              <a:rPr lang="ru-RU" sz="1200" i="1" dirty="0" smtClean="0"/>
              <a:t>в мае 2018г.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5184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19_Blank 1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FFFFFF"/>
      </a:accent3>
      <a:accent4>
        <a:srgbClr val="000000"/>
      </a:accent4>
      <a:accent5>
        <a:srgbClr val="AAACBD"/>
      </a:accent5>
      <a:accent6>
        <a:srgbClr val="84C000"/>
      </a:accent6>
      <a:hlink>
        <a:srgbClr val="00A1DE"/>
      </a:hlink>
      <a:folHlink>
        <a:srgbClr val="72C7E7"/>
      </a:folHlink>
    </a:clrScheme>
    <a:fontScheme name="19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Blank 1">
        <a:dk1>
          <a:srgbClr val="000000"/>
        </a:dk1>
        <a:lt1>
          <a:srgbClr val="FFFFFF"/>
        </a:lt1>
        <a:dk2>
          <a:srgbClr val="002776"/>
        </a:dk2>
        <a:lt2>
          <a:srgbClr val="FFFFFF"/>
        </a:lt2>
        <a:accent1>
          <a:srgbClr val="002776"/>
        </a:accent1>
        <a:accent2>
          <a:srgbClr val="92D400"/>
        </a:accent2>
        <a:accent3>
          <a:srgbClr val="FFFFFF"/>
        </a:accent3>
        <a:accent4>
          <a:srgbClr val="000000"/>
        </a:accent4>
        <a:accent5>
          <a:srgbClr val="AAACBD"/>
        </a:accent5>
        <a:accent6>
          <a:srgbClr val="84C000"/>
        </a:accent6>
        <a:hlink>
          <a:srgbClr val="00A1DE"/>
        </a:hlink>
        <a:folHlink>
          <a:srgbClr val="72C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176955</TotalTime>
  <Words>7183</Words>
  <Application>Microsoft Office PowerPoint</Application>
  <PresentationFormat>Произвольный</PresentationFormat>
  <Paragraphs>1144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MS PGothic</vt:lpstr>
      <vt:lpstr>Arial</vt:lpstr>
      <vt:lpstr>Arial Narrow</vt:lpstr>
      <vt:lpstr>Calibri</vt:lpstr>
      <vt:lpstr>Helvetica</vt:lpstr>
      <vt:lpstr>Lato Light</vt:lpstr>
      <vt:lpstr>Symbol</vt:lpstr>
      <vt:lpstr>Times New Roman</vt:lpstr>
      <vt:lpstr>Wingdings</vt:lpstr>
      <vt:lpstr>Title</vt:lpstr>
      <vt:lpstr>Комплекс мер поддержки для сельскохозяйственных кооперативов и фермеров-членов сельскохозяйственных кооперативов 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Поддержка сельскохозяйственных кооперативов</vt:lpstr>
      <vt:lpstr>Меры поддержки по жизненному циклу</vt:lpstr>
      <vt:lpstr>Сельскохозяйственные кооперативы. Создание</vt:lpstr>
      <vt:lpstr>Презентация PowerPoint</vt:lpstr>
      <vt:lpstr>Презентация PowerPoint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Развитие 12 мес.</vt:lpstr>
      <vt:lpstr>Сельскохозяйственные кооперативы. Развитие 12 мес.</vt:lpstr>
      <vt:lpstr>Программа АО «Росагролизинг»  по развитию сельхозкооперации</vt:lpstr>
      <vt:lpstr>Сельскохозяйственные кооперативы. Инфраструктура</vt:lpstr>
      <vt:lpstr>Сельскохозяйственные кооперативы. Расширение сбыта</vt:lpstr>
      <vt:lpstr>Сельскохозяйственные кооперативы.  Закупки крупнейших заказчиков у субъектов МСП.</vt:lpstr>
      <vt:lpstr>Презентация PowerPoint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Сельскохозяйственная кооперация. Региональные программы 1 очередь</vt:lpstr>
      <vt:lpstr>Сельскохозяйственная кооперация. Региональные программы 1 очередь</vt:lpstr>
      <vt:lpstr>Сельскохозяйственная кооперация. Региональные программы 1 очередь</vt:lpstr>
      <vt:lpstr>Сельскохозяйственная кооперация. Региональные программы 1 очередь</vt:lpstr>
      <vt:lpstr>Сельскохозяйственная кооперация. Региональные программы 1 очередь</vt:lpstr>
      <vt:lpstr>Сельскохозяйственная кооперация. Региональные программы 1 очередь</vt:lpstr>
      <vt:lpstr>Презентация PowerPoint</vt:lpstr>
    </vt:vector>
  </TitlesOfParts>
  <Company>Deloitte &amp; Touche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– Times New Roman 26pt Line spacing 26pt</dc:title>
  <dc:creator>ladmin</dc:creator>
  <cp:lastModifiedBy>Кривоносова Екатерина Александровна</cp:lastModifiedBy>
  <cp:revision>5933</cp:revision>
  <cp:lastPrinted>2018-05-17T14:21:00Z</cp:lastPrinted>
  <dcterms:created xsi:type="dcterms:W3CDTF">2010-08-23T12:41:44Z</dcterms:created>
  <dcterms:modified xsi:type="dcterms:W3CDTF">2018-05-21T15:31:47Z</dcterms:modified>
</cp:coreProperties>
</file>