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44" r:id="rId3"/>
    <p:sldId id="345" r:id="rId4"/>
    <p:sldId id="346" r:id="rId5"/>
    <p:sldId id="351" r:id="rId6"/>
    <p:sldId id="330" r:id="rId7"/>
    <p:sldId id="347" r:id="rId8"/>
    <p:sldId id="350" r:id="rId9"/>
  </p:sldIdLst>
  <p:sldSz cx="9144000" cy="6858000" type="screen4x3"/>
  <p:notesSz cx="98726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96374" autoAdjust="0"/>
  </p:normalViewPr>
  <p:slideViewPr>
    <p:cSldViewPr>
      <p:cViewPr varScale="1">
        <p:scale>
          <a:sx n="110" d="100"/>
          <a:sy n="110" d="100"/>
        </p:scale>
        <p:origin x="138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8154" cy="341064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5" y="1"/>
            <a:ext cx="4278154" cy="341064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F4EA68B4-CA38-4DAE-B3F2-122579C0803A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615"/>
            <a:ext cx="4278154" cy="341064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5" y="6456615"/>
            <a:ext cx="4278154" cy="341064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F27D2EE9-4112-4F86-A360-9E8991D8B2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326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279151" cy="340861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1213" y="3"/>
            <a:ext cx="4279150" cy="340861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5346602-2DC9-452B-8F2A-07B146B53C5A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08363" y="850900"/>
            <a:ext cx="3055937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98" y="3271829"/>
            <a:ext cx="7897669" cy="2675866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817"/>
            <a:ext cx="4279151" cy="340861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1213" y="6456817"/>
            <a:ext cx="4279150" cy="340861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2684948E-8489-439E-A796-EAAF225EC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40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948E-8489-439E-A796-EAAF225EC7D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971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7498" y="3271829"/>
            <a:ext cx="7897669" cy="2556430"/>
          </a:xfrm>
        </p:spPr>
        <p:txBody>
          <a:bodyPr/>
          <a:lstStyle/>
          <a:p>
            <a:pPr marL="0" lvl="0" indent="0" algn="just">
              <a:buFont typeface="+mj-lt"/>
              <a:buNone/>
            </a:pP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948E-8489-439E-A796-EAAF225EC7D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75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7498" y="3271829"/>
            <a:ext cx="7897669" cy="2556430"/>
          </a:xfrm>
        </p:spPr>
        <p:txBody>
          <a:bodyPr/>
          <a:lstStyle/>
          <a:p>
            <a:pPr marL="0" lvl="0" indent="0" algn="just">
              <a:buFont typeface="+mj-lt"/>
              <a:buNone/>
            </a:pP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948E-8489-439E-A796-EAAF225EC7D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5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7498" y="3271829"/>
            <a:ext cx="7897669" cy="2556430"/>
          </a:xfrm>
        </p:spPr>
        <p:txBody>
          <a:bodyPr/>
          <a:lstStyle/>
          <a:p>
            <a:pPr marL="0" lvl="0" indent="0" algn="just">
              <a:buFont typeface="+mj-lt"/>
              <a:buNone/>
            </a:pP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948E-8489-439E-A796-EAAF225EC7D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61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7498" y="3271829"/>
            <a:ext cx="7897669" cy="2556430"/>
          </a:xfrm>
        </p:spPr>
        <p:txBody>
          <a:bodyPr/>
          <a:lstStyle/>
          <a:p>
            <a:pPr marL="0" lvl="0" indent="0" algn="just">
              <a:buFont typeface="+mj-lt"/>
              <a:buNone/>
            </a:pP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948E-8489-439E-A796-EAAF225EC7D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1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7498" y="3271829"/>
            <a:ext cx="7897669" cy="25564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948E-8489-439E-A796-EAAF225EC7D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761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7498" y="3271829"/>
            <a:ext cx="7897669" cy="2556430"/>
          </a:xfrm>
        </p:spPr>
        <p:txBody>
          <a:bodyPr/>
          <a:lstStyle/>
          <a:p>
            <a:pPr marL="0" lvl="0" indent="0" algn="just">
              <a:buFont typeface="+mj-lt"/>
              <a:buNone/>
            </a:pP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948E-8489-439E-A796-EAAF225EC7D6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802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87498" y="3271829"/>
            <a:ext cx="7897669" cy="25564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948E-8489-439E-A796-EAAF225EC7D6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02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07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15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20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39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51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64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13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66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83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10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29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AF084-00EA-430A-9870-6985ADFAE4FB}" type="datetimeFigureOut">
              <a:rPr lang="ru-RU" smtClean="0"/>
              <a:t>25.11.2020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76A32-8770-4116-810C-BB3187108C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24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506837"/>
            <a:ext cx="8568952" cy="831445"/>
          </a:xfrm>
        </p:spPr>
        <p:txBody>
          <a:bodyPr>
            <a:normAutofit fontScale="90000"/>
          </a:bodyPr>
          <a:lstStyle/>
          <a:p>
            <a:b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УЧАСТИЕ БИЗНЕСА В ГОРОДСКИХ ПРОЕКТАХ</a:t>
            </a:r>
            <a:endParaRPr lang="ru-RU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4464" y="6394048"/>
            <a:ext cx="6400800" cy="337592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2020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9F5552-112F-4A4A-8E58-3169D21F8C76}"/>
              </a:ext>
            </a:extLst>
          </p:cNvPr>
          <p:cNvSpPr/>
          <p:nvPr/>
        </p:nvSpPr>
        <p:spPr>
          <a:xfrm>
            <a:off x="0" y="0"/>
            <a:ext cx="9144000" cy="4613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Череповец : особенности города, работа и зарплаты, экология и медицина">
            <a:extLst>
              <a:ext uri="{FF2B5EF4-FFF2-40B4-BE49-F238E27FC236}">
                <a16:creationId xmlns:a16="http://schemas.microsoft.com/office/drawing/2014/main" id="{596A1F31-519C-44EB-B146-54E74D62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99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79512" y="908720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76456" y="6581001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2092F60-D33D-41F9-8335-2A174CF1085C}" type="slidenum">
              <a:rPr lang="ru-RU" sz="1200" smtClean="0">
                <a:solidFill>
                  <a:srgbClr val="0070C0"/>
                </a:solidFill>
                <a:latin typeface="Century Gothic" panose="020B0502020202020204" pitchFamily="34" charset="0"/>
              </a:rPr>
              <a:pPr algn="r"/>
              <a:t>2</a:t>
            </a:fld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8273E-636F-41B3-AC10-DFAAD106477D}"/>
              </a:ext>
            </a:extLst>
          </p:cNvPr>
          <p:cNvSpPr txBox="1"/>
          <p:nvPr/>
        </p:nvSpPr>
        <p:spPr>
          <a:xfrm>
            <a:off x="201216" y="114080"/>
            <a:ext cx="661079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УЧАСТНИКИ ПРОЕКТА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«РЕКОНСТРУКЦИЯ СКВЕРА ЧЕРНОБЫЛЬЦЕВ»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FC52922-F08D-4D8D-AA29-E9548F502AD3}"/>
              </a:ext>
            </a:extLst>
          </p:cNvPr>
          <p:cNvCxnSpPr>
            <a:cxnSpLocks/>
          </p:cNvCxnSpPr>
          <p:nvPr/>
        </p:nvCxnSpPr>
        <p:spPr>
          <a:xfrm>
            <a:off x="2627784" y="1060666"/>
            <a:ext cx="0" cy="53910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3B18928-B418-4C78-BCA6-B257C727910B}"/>
              </a:ext>
            </a:extLst>
          </p:cNvPr>
          <p:cNvSpPr txBox="1"/>
          <p:nvPr/>
        </p:nvSpPr>
        <p:spPr>
          <a:xfrm>
            <a:off x="2684223" y="1130901"/>
            <a:ext cx="6191332" cy="13234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ПРОЕКТЕ: 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Замена бетонного забора на современный забор компании «ЮниФенс». Строительство тротуара с восстановлением благоустройства территории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СУММА ВЛОЖЕНИЙ – 800 000 руб.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866AD7-EB11-44BE-8FD0-F7403DD8DF75}"/>
              </a:ext>
            </a:extLst>
          </p:cNvPr>
          <p:cNvCxnSpPr>
            <a:cxnSpLocks/>
          </p:cNvCxnSpPr>
          <p:nvPr/>
        </p:nvCxnSpPr>
        <p:spPr>
          <a:xfrm>
            <a:off x="2635566" y="2564904"/>
            <a:ext cx="62778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8" name="Picture 20">
            <a:extLst>
              <a:ext uri="{FF2B5EF4-FFF2-40B4-BE49-F238E27FC236}">
                <a16:creationId xmlns:a16="http://schemas.microsoft.com/office/drawing/2014/main" id="{88BB2F30-FE8A-452E-B2C6-7DE44F04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7740"/>
            <a:ext cx="771069" cy="5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BE09C7-9B03-45B0-8BA5-118D89A67770}"/>
              </a:ext>
            </a:extLst>
          </p:cNvPr>
          <p:cNvSpPr txBox="1"/>
          <p:nvPr/>
        </p:nvSpPr>
        <p:spPr>
          <a:xfrm>
            <a:off x="42679" y="2218897"/>
            <a:ext cx="24767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«ТЕПЛИЧНЫЙ КОМПЛЕКС «НОВЫЙ»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директор: СТОЛБОВ СЕРГЕЙ ВАСИЛЬЕВИЧ</a:t>
            </a:r>
            <a:endParaRPr lang="ru-RU" sz="18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E7F925-8EFB-4417-A0E7-541C1907E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79" t="18571" r="44967" b="66800"/>
          <a:stretch/>
        </p:blipFill>
        <p:spPr>
          <a:xfrm>
            <a:off x="395821" y="1378065"/>
            <a:ext cx="1770482" cy="648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3A1AA-C089-4BD2-B47D-1CC3A4D0A704}"/>
              </a:ext>
            </a:extLst>
          </p:cNvPr>
          <p:cNvSpPr txBox="1"/>
          <p:nvPr/>
        </p:nvSpPr>
        <p:spPr>
          <a:xfrm>
            <a:off x="-52069" y="5042784"/>
            <a:ext cx="27362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«ЧЕРЕПОВЕЦДОРСТРОЙ»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директор: МАКАРОВ ЮРИЙ АЛЕКСАНДРОВИЧ</a:t>
            </a:r>
            <a:endParaRPr lang="ru-RU" sz="18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Череповецдорстрой», ООО">
            <a:extLst>
              <a:ext uri="{FF2B5EF4-FFF2-40B4-BE49-F238E27FC236}">
                <a16:creationId xmlns:a16="http://schemas.microsoft.com/office/drawing/2014/main" id="{DF02F673-3F33-48D5-B85F-9E93A53A4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90" y="4028339"/>
            <a:ext cx="1040903" cy="78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31E0A0F-5CE5-4385-852A-7DFB94EFC3B9}"/>
              </a:ext>
            </a:extLst>
          </p:cNvPr>
          <p:cNvSpPr/>
          <p:nvPr/>
        </p:nvSpPr>
        <p:spPr>
          <a:xfrm>
            <a:off x="7164288" y="39609"/>
            <a:ext cx="1907704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D1394C-E992-4538-9659-AEE29A616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30" r="10099" b="33529"/>
          <a:stretch/>
        </p:blipFill>
        <p:spPr>
          <a:xfrm>
            <a:off x="2686429" y="2649571"/>
            <a:ext cx="6277875" cy="38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79512" y="908720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76456" y="6581001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2092F60-D33D-41F9-8335-2A174CF1085C}" type="slidenum">
              <a:rPr lang="ru-RU" sz="1200" smtClean="0">
                <a:solidFill>
                  <a:srgbClr val="0070C0"/>
                </a:solidFill>
                <a:latin typeface="Arial Narrow" pitchFamily="34" charset="0"/>
              </a:rPr>
              <a:pPr algn="r"/>
              <a:t>3</a:t>
            </a:fld>
            <a:endParaRPr lang="ru-RU" sz="12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8273E-636F-41B3-AC10-DFAAD106477D}"/>
              </a:ext>
            </a:extLst>
          </p:cNvPr>
          <p:cNvSpPr txBox="1"/>
          <p:nvPr/>
        </p:nvSpPr>
        <p:spPr>
          <a:xfrm>
            <a:off x="201216" y="114080"/>
            <a:ext cx="661079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УЧАСТНИК ПРОЕКТА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ОБНОВЛЕНИЕ АВТОБУСНЫХ ОСТАНОВОК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FC52922-F08D-4D8D-AA29-E9548F502AD3}"/>
              </a:ext>
            </a:extLst>
          </p:cNvPr>
          <p:cNvCxnSpPr>
            <a:cxnSpLocks/>
          </p:cNvCxnSpPr>
          <p:nvPr/>
        </p:nvCxnSpPr>
        <p:spPr>
          <a:xfrm>
            <a:off x="2627784" y="1060666"/>
            <a:ext cx="0" cy="54646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3B18928-B418-4C78-BCA6-B257C727910B}"/>
              </a:ext>
            </a:extLst>
          </p:cNvPr>
          <p:cNvSpPr txBox="1"/>
          <p:nvPr/>
        </p:nvSpPr>
        <p:spPr>
          <a:xfrm>
            <a:off x="2684223" y="1060666"/>
            <a:ext cx="6164996" cy="10772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ПРОЕКТЕ: 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Замена трёх автобусных модулей в Северном районе города 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СУММА ВЛОЖЕНИЙ – 660 000 руб.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866AD7-EB11-44BE-8FD0-F7403DD8DF75}"/>
              </a:ext>
            </a:extLst>
          </p:cNvPr>
          <p:cNvCxnSpPr>
            <a:cxnSpLocks/>
          </p:cNvCxnSpPr>
          <p:nvPr/>
        </p:nvCxnSpPr>
        <p:spPr>
          <a:xfrm>
            <a:off x="2627784" y="2271926"/>
            <a:ext cx="6237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8" name="Picture 20">
            <a:extLst>
              <a:ext uri="{FF2B5EF4-FFF2-40B4-BE49-F238E27FC236}">
                <a16:creationId xmlns:a16="http://schemas.microsoft.com/office/drawing/2014/main" id="{88BB2F30-FE8A-452E-B2C6-7DE44F04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7740"/>
            <a:ext cx="771069" cy="5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9CE82-30FE-4A9F-AF95-3EACDBF3B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9" r="67323"/>
          <a:stretch/>
        </p:blipFill>
        <p:spPr bwMode="auto">
          <a:xfrm>
            <a:off x="1041070" y="2239472"/>
            <a:ext cx="576059" cy="6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6E77DF-445F-4514-ADD2-07713F85EE01}"/>
              </a:ext>
            </a:extLst>
          </p:cNvPr>
          <p:cNvSpPr txBox="1"/>
          <p:nvPr/>
        </p:nvSpPr>
        <p:spPr>
          <a:xfrm>
            <a:off x="238341" y="2855163"/>
            <a:ext cx="20954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АО «ЧЕРЕПОВЕЦКИЙ ФАНЕРНО-МЕБЕЛЬНЫЙ КОМБИНАТ» 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директор: </a:t>
            </a: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КОРОТКОВ ИЛЬЯ ЕВГЕНЬЕВИЧ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BB0ADD-4B14-4E26-9D24-90D84F24815C}"/>
              </a:ext>
            </a:extLst>
          </p:cNvPr>
          <p:cNvSpPr/>
          <p:nvPr/>
        </p:nvSpPr>
        <p:spPr>
          <a:xfrm>
            <a:off x="7164288" y="39609"/>
            <a:ext cx="1907704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C759A0-4E83-4715-820E-01514634F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223" y="2360108"/>
            <a:ext cx="6180562" cy="41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0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79512" y="908720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76456" y="6581001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2092F60-D33D-41F9-8335-2A174CF1085C}" type="slidenum">
              <a:rPr lang="ru-RU" sz="1200" smtClean="0">
                <a:solidFill>
                  <a:srgbClr val="0070C0"/>
                </a:solidFill>
                <a:latin typeface="Century Gothic" panose="020B0502020202020204" pitchFamily="34" charset="0"/>
              </a:rPr>
              <a:pPr algn="r"/>
              <a:t>4</a:t>
            </a:fld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8273E-636F-41B3-AC10-DFAAD106477D}"/>
              </a:ext>
            </a:extLst>
          </p:cNvPr>
          <p:cNvSpPr txBox="1"/>
          <p:nvPr/>
        </p:nvSpPr>
        <p:spPr>
          <a:xfrm>
            <a:off x="201216" y="114080"/>
            <a:ext cx="661079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УЧАСТНИКИ ПРОЕКТА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НОВОГОДНЯЯ ЯРМАРКА 2020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FC52922-F08D-4D8D-AA29-E9548F502AD3}"/>
              </a:ext>
            </a:extLst>
          </p:cNvPr>
          <p:cNvCxnSpPr>
            <a:cxnSpLocks/>
          </p:cNvCxnSpPr>
          <p:nvPr/>
        </p:nvCxnSpPr>
        <p:spPr>
          <a:xfrm>
            <a:off x="2483768" y="1016230"/>
            <a:ext cx="0" cy="51582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3B18928-B418-4C78-BCA6-B257C727910B}"/>
              </a:ext>
            </a:extLst>
          </p:cNvPr>
          <p:cNvSpPr txBox="1"/>
          <p:nvPr/>
        </p:nvSpPr>
        <p:spPr>
          <a:xfrm>
            <a:off x="2570279" y="1123632"/>
            <a:ext cx="3974626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ПРОЕКТЕ: 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НОВОГОДНЯЯ ЯРМАРКА 2020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СУММА ВЛОЖЕНИЙ –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2 700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000 руб.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866AD7-EB11-44BE-8FD0-F7403DD8DF75}"/>
              </a:ext>
            </a:extLst>
          </p:cNvPr>
          <p:cNvCxnSpPr>
            <a:cxnSpLocks/>
          </p:cNvCxnSpPr>
          <p:nvPr/>
        </p:nvCxnSpPr>
        <p:spPr>
          <a:xfrm>
            <a:off x="2483768" y="2083582"/>
            <a:ext cx="41659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8" name="Picture 20">
            <a:extLst>
              <a:ext uri="{FF2B5EF4-FFF2-40B4-BE49-F238E27FC236}">
                <a16:creationId xmlns:a16="http://schemas.microsoft.com/office/drawing/2014/main" id="{88BB2F30-FE8A-452E-B2C6-7DE44F04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7740"/>
            <a:ext cx="771069" cy="5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712EA2-9C3C-4BA1-A3F2-E3C5B98C65C6}"/>
              </a:ext>
            </a:extLst>
          </p:cNvPr>
          <p:cNvSpPr txBox="1"/>
          <p:nvPr/>
        </p:nvSpPr>
        <p:spPr>
          <a:xfrm>
            <a:off x="63569" y="1368393"/>
            <a:ext cx="2771799" cy="5101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ПТК ДЕЛЬТА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 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АЛЕСКЕРОВ ТИМУР РАСИМОВИЧ</a:t>
            </a:r>
          </a:p>
          <a:p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ТЕХНОСВЕТ ГРУПП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СУРОВЕГИН СЕРГЕЙ ВАДИМОВИЧ</a:t>
            </a:r>
          </a:p>
          <a:p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АСМ ГРУПП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ВЕЧЕРИНИН ОЛЕГ ПАВЛОВИЧ</a:t>
            </a:r>
          </a:p>
          <a:p>
            <a:endParaRPr lang="en-US" sz="105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05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05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ТПФ МАШТРЕЙД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Директор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ЩИГЕЛЬ-ЕРМОЛОВ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ВЛАДИМИР РОБЕРТОВИЧ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5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АО РУССКИЙ БИСКВИТ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Генеральный директор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ЮГАНОВ МАКСИМ АНАТОЛЬЕВИЧ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endParaRPr lang="ru-RU" sz="105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BBC739-34C8-4E1F-919A-6849429A4C9A}"/>
              </a:ext>
            </a:extLst>
          </p:cNvPr>
          <p:cNvSpPr/>
          <p:nvPr/>
        </p:nvSpPr>
        <p:spPr>
          <a:xfrm>
            <a:off x="7164288" y="39609"/>
            <a:ext cx="1907704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CDB1BD-B1AD-4BD7-8FBE-EA2431516942}"/>
              </a:ext>
            </a:extLst>
          </p:cNvPr>
          <p:cNvSpPr txBox="1"/>
          <p:nvPr/>
        </p:nvSpPr>
        <p:spPr>
          <a:xfrm>
            <a:off x="6746743" y="1375069"/>
            <a:ext cx="2282059" cy="467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ЖЕЛЕЗОБЕТОН 12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 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КУДРЯВЦЕВ ПЕТР МИХАЙЛОВИЧ</a:t>
            </a:r>
          </a:p>
          <a:p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АЛЬЯНС ГРУПП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Директор </a:t>
            </a:r>
          </a:p>
          <a:p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СЕНЬКИН АЛЕКСЕЙ ВЛАДИМИРОВИЧ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5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5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5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СТАЛЬЭМАЛЬ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Генеральный директор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КОЛЕНОВ АНДРЕЙ АЛЕКСАНДРОВИЧ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ООО ТД МЕДГАЗСЕРВИС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Генеральный директор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ДМИТРИЕВ ДЕНИС АНАТОЛЬЕВИЧ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1155FE5-D0CE-44D4-B2BC-863DEB36B1BA}"/>
              </a:ext>
            </a:extLst>
          </p:cNvPr>
          <p:cNvCxnSpPr>
            <a:cxnSpLocks/>
          </p:cNvCxnSpPr>
          <p:nvPr/>
        </p:nvCxnSpPr>
        <p:spPr>
          <a:xfrm>
            <a:off x="6647176" y="1016230"/>
            <a:ext cx="0" cy="51582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2A9C0F-4B3B-44F8-B093-5BD925B56E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4" b="13251"/>
          <a:stretch/>
        </p:blipFill>
        <p:spPr>
          <a:xfrm>
            <a:off x="2511881" y="2185486"/>
            <a:ext cx="4107183" cy="38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3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01215" y="861932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76456" y="6581001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2092F60-D33D-41F9-8335-2A174CF1085C}" type="slidenum">
              <a:rPr lang="ru-RU" sz="1200" smtClean="0">
                <a:solidFill>
                  <a:srgbClr val="0070C0"/>
                </a:solidFill>
                <a:latin typeface="Century Gothic" panose="020B0502020202020204" pitchFamily="34" charset="0"/>
              </a:rPr>
              <a:pPr algn="r"/>
              <a:t>5</a:t>
            </a:fld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8273E-636F-41B3-AC10-DFAAD106477D}"/>
              </a:ext>
            </a:extLst>
          </p:cNvPr>
          <p:cNvSpPr txBox="1"/>
          <p:nvPr/>
        </p:nvSpPr>
        <p:spPr>
          <a:xfrm>
            <a:off x="201216" y="114080"/>
            <a:ext cx="661079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УЧАСТНИК ПРОЕКТА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БЛАГОУСТРОЙСТВО ФАСАДОВ ЗДАНИЙ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FC52922-F08D-4D8D-AA29-E9548F502AD3}"/>
              </a:ext>
            </a:extLst>
          </p:cNvPr>
          <p:cNvCxnSpPr>
            <a:cxnSpLocks/>
          </p:cNvCxnSpPr>
          <p:nvPr/>
        </p:nvCxnSpPr>
        <p:spPr>
          <a:xfrm flipH="1">
            <a:off x="4823059" y="1642616"/>
            <a:ext cx="39656" cy="50240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866AD7-EB11-44BE-8FD0-F7403DD8DF75}"/>
              </a:ext>
            </a:extLst>
          </p:cNvPr>
          <p:cNvCxnSpPr>
            <a:cxnSpLocks/>
          </p:cNvCxnSpPr>
          <p:nvPr/>
        </p:nvCxnSpPr>
        <p:spPr>
          <a:xfrm>
            <a:off x="189776" y="2588318"/>
            <a:ext cx="8709012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8" name="Picture 20">
            <a:extLst>
              <a:ext uri="{FF2B5EF4-FFF2-40B4-BE49-F238E27FC236}">
                <a16:creationId xmlns:a16="http://schemas.microsoft.com/office/drawing/2014/main" id="{88BB2F30-FE8A-452E-B2C6-7DE44F04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7740"/>
            <a:ext cx="771069" cy="5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B22510-9E95-434F-A808-8A124560DB48}"/>
              </a:ext>
            </a:extLst>
          </p:cNvPr>
          <p:cNvSpPr/>
          <p:nvPr/>
        </p:nvSpPr>
        <p:spPr>
          <a:xfrm>
            <a:off x="7164288" y="39609"/>
            <a:ext cx="1907704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По инициативе череповецкого предпринимателя Игоря Истомина в городе  появился огромный портрет советского лётчика-испытателя Валерия Чкалова">
            <a:extLst>
              <a:ext uri="{FF2B5EF4-FFF2-40B4-BE49-F238E27FC236}">
                <a16:creationId xmlns:a16="http://schemas.microsoft.com/office/drawing/2014/main" id="{37731D6B-F48C-49D1-9917-1C3B62BF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r="3184"/>
          <a:stretch/>
        </p:blipFill>
        <p:spPr bwMode="auto">
          <a:xfrm>
            <a:off x="4965983" y="2638414"/>
            <a:ext cx="3918388" cy="403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1560C9-53EB-4584-B8B1-6F6DADFF8544}"/>
              </a:ext>
            </a:extLst>
          </p:cNvPr>
          <p:cNvSpPr txBox="1"/>
          <p:nvPr/>
        </p:nvSpPr>
        <p:spPr>
          <a:xfrm>
            <a:off x="6022666" y="1927828"/>
            <a:ext cx="2095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ИП ИСТОМИН ИГОРЬ ВЯЧЕСЛАВОВИЧ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5713BB-D38E-4B2A-A43A-FB124BD82D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18" t="2575" r="22861" b="35300"/>
          <a:stretch/>
        </p:blipFill>
        <p:spPr>
          <a:xfrm>
            <a:off x="469275" y="2662789"/>
            <a:ext cx="4246385" cy="40038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05DB49-0C74-4CCC-8837-BF9FC9E17B5A}"/>
              </a:ext>
            </a:extLst>
          </p:cNvPr>
          <p:cNvSpPr txBox="1"/>
          <p:nvPr/>
        </p:nvSpPr>
        <p:spPr>
          <a:xfrm>
            <a:off x="201216" y="904902"/>
            <a:ext cx="8685274" cy="58477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ПРОЕКТЕ: 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ФАСАДНЫЙ ДЕКОР ЗДАНИЙ НА УЛИЦЕ ЧКАЛОВА И ГОДОВИКОВА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21DE62-EA02-49FD-A13C-3CB4E873F40C}"/>
              </a:ext>
            </a:extLst>
          </p:cNvPr>
          <p:cNvSpPr txBox="1"/>
          <p:nvPr/>
        </p:nvSpPr>
        <p:spPr>
          <a:xfrm>
            <a:off x="176708" y="1797439"/>
            <a:ext cx="2095474" cy="7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«ТЕХНОСТРОЙ»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Учредитель компании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СУДАКОВ НИКИТА ВИКТОРОВИЧ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535618-B87D-4269-BA39-3FDFA41CA729}"/>
              </a:ext>
            </a:extLst>
          </p:cNvPr>
          <p:cNvSpPr txBox="1"/>
          <p:nvPr/>
        </p:nvSpPr>
        <p:spPr>
          <a:xfrm>
            <a:off x="2817396" y="1797439"/>
            <a:ext cx="2095474" cy="7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«СКВ»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директор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ПЛОТНИКОВ АЛЕКСАНДР НИКОЛАЕВИЧ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34186F-DF3F-46D8-AE3B-86A0D6F83EE2}"/>
              </a:ext>
            </a:extLst>
          </p:cNvPr>
          <p:cNvSpPr txBox="1"/>
          <p:nvPr/>
        </p:nvSpPr>
        <p:spPr>
          <a:xfrm>
            <a:off x="432051" y="14511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СУММА ВЛОЖЕНИЙ – 400 000 руб.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5268F-B4CB-4FB5-B101-5A9AABF70B82}"/>
              </a:ext>
            </a:extLst>
          </p:cNvPr>
          <p:cNvSpPr txBox="1"/>
          <p:nvPr/>
        </p:nvSpPr>
        <p:spPr>
          <a:xfrm>
            <a:off x="4965983" y="1463844"/>
            <a:ext cx="4106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СУММА ВЛОЖЕНИЙ – 65 000 руб.</a:t>
            </a:r>
          </a:p>
        </p:txBody>
      </p:sp>
    </p:spTree>
    <p:extLst>
      <p:ext uri="{BB962C8B-B14F-4D97-AF65-F5344CB8AC3E}">
        <p14:creationId xmlns:p14="http://schemas.microsoft.com/office/powerpoint/2010/main" val="287305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6873FCA-86E7-4764-B323-6DA4A001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83343"/>
            <a:ext cx="2965507" cy="40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44227FC-CF9E-4E6B-ACE8-7696A896F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2" r="12020"/>
          <a:stretch/>
        </p:blipFill>
        <p:spPr bwMode="auto">
          <a:xfrm>
            <a:off x="2702887" y="2283343"/>
            <a:ext cx="3807613" cy="40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79512" y="908720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76456" y="6581001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2092F60-D33D-41F9-8335-2A174CF1085C}" type="slidenum">
              <a:rPr lang="ru-RU" sz="1200" smtClean="0">
                <a:solidFill>
                  <a:srgbClr val="0070C0"/>
                </a:solidFill>
                <a:latin typeface="Century Gothic" panose="020B0502020202020204" pitchFamily="34" charset="0"/>
              </a:rPr>
              <a:pPr algn="r"/>
              <a:t>6</a:t>
            </a:fld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8273E-636F-41B3-AC10-DFAAD106477D}"/>
              </a:ext>
            </a:extLst>
          </p:cNvPr>
          <p:cNvSpPr txBox="1"/>
          <p:nvPr/>
        </p:nvSpPr>
        <p:spPr>
          <a:xfrm>
            <a:off x="201216" y="114081"/>
            <a:ext cx="667504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ДЕНИС ДМИТРИЕВ,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 ДИРЕКТОР ООО «МЕДГАЗСЕРВИС»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9E0214-47A2-4F13-B056-9B2000ECE460}"/>
              </a:ext>
            </a:extLst>
          </p:cNvPr>
          <p:cNvSpPr txBox="1"/>
          <p:nvPr/>
        </p:nvSpPr>
        <p:spPr>
          <a:xfrm>
            <a:off x="2692543" y="1015912"/>
            <a:ext cx="6164996" cy="10772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ПРОЕКТЕ: 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Денис Дмитриев о</a:t>
            </a:r>
            <a:r>
              <a:rPr lang="ru-RU" sz="1600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платил пребывание детей с ментальными нарушениями в реабилитационном санатории «Новый источник» под Вологдой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082C92-AA73-49D0-8604-01E6C13549E1}"/>
              </a:ext>
            </a:extLst>
          </p:cNvPr>
          <p:cNvCxnSpPr>
            <a:cxnSpLocks/>
          </p:cNvCxnSpPr>
          <p:nvPr/>
        </p:nvCxnSpPr>
        <p:spPr>
          <a:xfrm>
            <a:off x="2627784" y="1015912"/>
            <a:ext cx="0" cy="53531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EC8B2951-2AB0-4B98-AEBC-EF11DA18AF13}"/>
              </a:ext>
            </a:extLst>
          </p:cNvPr>
          <p:cNvCxnSpPr>
            <a:cxnSpLocks/>
          </p:cNvCxnSpPr>
          <p:nvPr/>
        </p:nvCxnSpPr>
        <p:spPr>
          <a:xfrm>
            <a:off x="2627784" y="2132856"/>
            <a:ext cx="62778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D49293-707C-4E6D-BEB9-48881D4B0248}"/>
              </a:ext>
            </a:extLst>
          </p:cNvPr>
          <p:cNvSpPr txBox="1"/>
          <p:nvPr/>
        </p:nvSpPr>
        <p:spPr>
          <a:xfrm>
            <a:off x="1041" y="3648157"/>
            <a:ext cx="26642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ООО ТД МЕДГАЗСЕРВИС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ДМИТРИЕВ ДЕНИС АНАТОЛЬЕВИЧ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7687C3-6548-40A0-BD24-A49A03328299}"/>
              </a:ext>
            </a:extLst>
          </p:cNvPr>
          <p:cNvSpPr/>
          <p:nvPr/>
        </p:nvSpPr>
        <p:spPr>
          <a:xfrm>
            <a:off x="7164288" y="39609"/>
            <a:ext cx="1907704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7EA84F-FAB5-47F7-B2AB-35C7F7D472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5" t="4119" r="75264" b="1818"/>
          <a:stretch/>
        </p:blipFill>
        <p:spPr>
          <a:xfrm>
            <a:off x="793138" y="2492896"/>
            <a:ext cx="1042558" cy="1066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9890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79512" y="908720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76456" y="6581001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2092F60-D33D-41F9-8335-2A174CF1085C}" type="slidenum">
              <a:rPr lang="ru-RU" sz="1200" smtClean="0">
                <a:solidFill>
                  <a:srgbClr val="0070C0"/>
                </a:solidFill>
                <a:latin typeface="Century Gothic" panose="020B0502020202020204" pitchFamily="34" charset="0"/>
              </a:rPr>
              <a:pPr algn="r"/>
              <a:t>7</a:t>
            </a:fld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8273E-636F-41B3-AC10-DFAAD106477D}"/>
              </a:ext>
            </a:extLst>
          </p:cNvPr>
          <p:cNvSpPr txBox="1"/>
          <p:nvPr/>
        </p:nvSpPr>
        <p:spPr>
          <a:xfrm>
            <a:off x="201216" y="114080"/>
            <a:ext cx="661079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УЧАСТНИКИ ПРОЕКТА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РЕКОНСТРУКЦИЯ БАССЕЙНА  ДЕТСКОГО САДА №131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FC52922-F08D-4D8D-AA29-E9548F502AD3}"/>
              </a:ext>
            </a:extLst>
          </p:cNvPr>
          <p:cNvCxnSpPr>
            <a:cxnSpLocks/>
          </p:cNvCxnSpPr>
          <p:nvPr/>
        </p:nvCxnSpPr>
        <p:spPr>
          <a:xfrm>
            <a:off x="2764282" y="1060666"/>
            <a:ext cx="0" cy="55357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3B18928-B418-4C78-BCA6-B257C727910B}"/>
              </a:ext>
            </a:extLst>
          </p:cNvPr>
          <p:cNvSpPr txBox="1"/>
          <p:nvPr/>
        </p:nvSpPr>
        <p:spPr>
          <a:xfrm>
            <a:off x="2808455" y="1060666"/>
            <a:ext cx="6040763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ПРОЕКТЕ: </a:t>
            </a:r>
          </a:p>
          <a:p>
            <a:pPr algn="just"/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РЕКОНСТРУКЦИЯ БАССЕЙНА ДЕТСКОГО САДА №131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СУММА ВЛОЖЕНИЙ – 1 800 000 руб.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866AD7-EB11-44BE-8FD0-F7403DD8DF75}"/>
              </a:ext>
            </a:extLst>
          </p:cNvPr>
          <p:cNvCxnSpPr>
            <a:cxnSpLocks/>
          </p:cNvCxnSpPr>
          <p:nvPr/>
        </p:nvCxnSpPr>
        <p:spPr>
          <a:xfrm>
            <a:off x="2764282" y="2060848"/>
            <a:ext cx="609720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8" name="Picture 20">
            <a:extLst>
              <a:ext uri="{FF2B5EF4-FFF2-40B4-BE49-F238E27FC236}">
                <a16:creationId xmlns:a16="http://schemas.microsoft.com/office/drawing/2014/main" id="{88BB2F30-FE8A-452E-B2C6-7DE44F04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7740"/>
            <a:ext cx="771069" cy="50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696AFE-001A-436C-9E6D-5CB4FADF2D7C}"/>
              </a:ext>
            </a:extLst>
          </p:cNvPr>
          <p:cNvSpPr txBox="1"/>
          <p:nvPr/>
        </p:nvSpPr>
        <p:spPr>
          <a:xfrm>
            <a:off x="-79948" y="1686978"/>
            <a:ext cx="29074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«ЧЕРЕПОВЕЦДОРСТРОЙ»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директор: МАКАРОВ ЮРИЙ АЛЕКСАНДРОВИЧ</a:t>
            </a:r>
            <a:endParaRPr lang="ru-RU" sz="18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Череповецдорстрой», ООО">
            <a:extLst>
              <a:ext uri="{FF2B5EF4-FFF2-40B4-BE49-F238E27FC236}">
                <a16:creationId xmlns:a16="http://schemas.microsoft.com/office/drawing/2014/main" id="{EC8033D9-26E1-47F5-8185-2B1066653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06" y="915372"/>
            <a:ext cx="1040903" cy="78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33BFF-315C-44D4-9995-19C9F693FF33}"/>
              </a:ext>
            </a:extLst>
          </p:cNvPr>
          <p:cNvSpPr txBox="1"/>
          <p:nvPr/>
        </p:nvSpPr>
        <p:spPr>
          <a:xfrm>
            <a:off x="-23909" y="3596197"/>
            <a:ext cx="27362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АО «КХМ-2»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директор: </a:t>
            </a: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БОНДАРЕВ НИКОЛАЙ НИКОЛАЕВИЧ</a:t>
            </a:r>
            <a:endParaRPr lang="ru-RU" sz="18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D5609-4E65-428F-B61C-D27D367372F6}"/>
              </a:ext>
            </a:extLst>
          </p:cNvPr>
          <p:cNvSpPr txBox="1"/>
          <p:nvPr/>
        </p:nvSpPr>
        <p:spPr>
          <a:xfrm>
            <a:off x="-51253" y="5375093"/>
            <a:ext cx="29074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ООО «ЖИЛСТРОЙЗАКАЗЧИК»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Генеральный директор: </a:t>
            </a: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ГЕРТНЕЙ ВЛАДИМИР ЛЕОНИДОВИЧ</a:t>
            </a:r>
            <a:endParaRPr lang="ru-RU" sz="1800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Купить квартиру в новостройке в Череповце от застройщика - Жилстройзаказчик">
            <a:extLst>
              <a:ext uri="{FF2B5EF4-FFF2-40B4-BE49-F238E27FC236}">
                <a16:creationId xmlns:a16="http://schemas.microsoft.com/office/drawing/2014/main" id="{4C4070B1-2A10-4EE5-A06D-2A7C0B52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9" y="4902041"/>
            <a:ext cx="2066935" cy="4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ервый Коксохиммонтаж 1 КХМ Череповец - Posts | Facebook">
            <a:extLst>
              <a:ext uri="{FF2B5EF4-FFF2-40B4-BE49-F238E27FC236}">
                <a16:creationId xmlns:a16="http://schemas.microsoft.com/office/drawing/2014/main" id="{18752230-C5A1-43CC-A5AD-E848C69A2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19835" r="52879" b="9501"/>
          <a:stretch/>
        </p:blipFill>
        <p:spPr bwMode="auto">
          <a:xfrm>
            <a:off x="942606" y="2982873"/>
            <a:ext cx="919714" cy="56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0E149F-2D09-41EA-8E91-0270B9C08DE6}"/>
              </a:ext>
            </a:extLst>
          </p:cNvPr>
          <p:cNvSpPr/>
          <p:nvPr/>
        </p:nvSpPr>
        <p:spPr>
          <a:xfrm>
            <a:off x="7164288" y="39609"/>
            <a:ext cx="1907704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26085B-6528-41B4-9002-83F493F8E3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67"/>
          <a:stretch/>
        </p:blipFill>
        <p:spPr>
          <a:xfrm>
            <a:off x="2797588" y="2087503"/>
            <a:ext cx="3301427" cy="21621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EE7949-13F1-48E2-A3A0-DF24F346A9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39" t="7037" b="7658"/>
          <a:stretch/>
        </p:blipFill>
        <p:spPr>
          <a:xfrm>
            <a:off x="5867709" y="2078398"/>
            <a:ext cx="3062597" cy="21712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23A9DC-DBF0-465A-B94E-17C04888A0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64" r="19031"/>
          <a:stretch/>
        </p:blipFill>
        <p:spPr>
          <a:xfrm>
            <a:off x="2797588" y="4258716"/>
            <a:ext cx="3091299" cy="2322285"/>
          </a:xfrm>
          <a:prstGeom prst="rect">
            <a:avLst/>
          </a:prstGeom>
        </p:spPr>
      </p:pic>
      <p:pic>
        <p:nvPicPr>
          <p:cNvPr id="1026" name="Picture 2" descr="Бассейн в коррекционном детском саду № 108 Петрозаводска открылся после  ремонта - &quot;Республика&quot;">
            <a:extLst>
              <a:ext uri="{FF2B5EF4-FFF2-40B4-BE49-F238E27FC236}">
                <a16:creationId xmlns:a16="http://schemas.microsoft.com/office/drawing/2014/main" id="{0DB05B88-F439-4089-80E2-0E47DEA7C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31360" r="11745"/>
          <a:stretch/>
        </p:blipFill>
        <p:spPr bwMode="auto">
          <a:xfrm>
            <a:off x="5871644" y="4258715"/>
            <a:ext cx="3060879" cy="23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658159-3A8D-45D0-9F53-F93BC7DD7362}"/>
              </a:ext>
            </a:extLst>
          </p:cNvPr>
          <p:cNvSpPr txBox="1"/>
          <p:nvPr/>
        </p:nvSpPr>
        <p:spPr>
          <a:xfrm>
            <a:off x="2340604" y="2078398"/>
            <a:ext cx="1902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БЫЛО</a:t>
            </a:r>
            <a:endParaRPr lang="ru-RU" sz="1800" b="1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90A4E9-B5CA-47AC-A079-5FA6B9DD8F31}"/>
              </a:ext>
            </a:extLst>
          </p:cNvPr>
          <p:cNvSpPr txBox="1"/>
          <p:nvPr/>
        </p:nvSpPr>
        <p:spPr>
          <a:xfrm>
            <a:off x="2564775" y="4258715"/>
            <a:ext cx="1415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Century Gothic" panose="020B0502020202020204" pitchFamily="34" charset="0"/>
                <a:cs typeface="Arial" panose="020B0604020202020204" pitchFamily="34" charset="0"/>
              </a:rPr>
              <a:t>СТАНЕТ</a:t>
            </a:r>
            <a:endParaRPr lang="ru-RU" sz="1800" b="1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6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79512" y="908720"/>
            <a:ext cx="8685275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76456" y="6581001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2092F60-D33D-41F9-8335-2A174CF1085C}" type="slidenum">
              <a:rPr lang="ru-RU" sz="1200" smtClean="0">
                <a:solidFill>
                  <a:srgbClr val="0070C0"/>
                </a:solidFill>
                <a:latin typeface="Century Gothic" panose="020B0502020202020204" pitchFamily="34" charset="0"/>
              </a:rPr>
              <a:pPr algn="r"/>
              <a:t>8</a:t>
            </a:fld>
            <a:endParaRPr lang="ru-RU" sz="12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8273E-636F-41B3-AC10-DFAAD106477D}"/>
              </a:ext>
            </a:extLst>
          </p:cNvPr>
          <p:cNvSpPr txBox="1"/>
          <p:nvPr/>
        </p:nvSpPr>
        <p:spPr>
          <a:xfrm>
            <a:off x="740231" y="1944367"/>
            <a:ext cx="75638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СПАСИБО БИЗНЕСУ ЗА ВКЛАД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В РАЗВИТИЕ ГОРОДА </a:t>
            </a:r>
            <a:r>
              <a:rPr lang="ru-RU" sz="96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ЧЕРЕПОВЦА</a:t>
            </a:r>
            <a:endParaRPr lang="ru-RU" sz="3600" b="1" dirty="0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7687C3-6548-40A0-BD24-A49A03328299}"/>
              </a:ext>
            </a:extLst>
          </p:cNvPr>
          <p:cNvSpPr/>
          <p:nvPr/>
        </p:nvSpPr>
        <p:spPr>
          <a:xfrm>
            <a:off x="7164288" y="39609"/>
            <a:ext cx="1907704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947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11210</TotalTime>
  <Words>363</Words>
  <Application>Microsoft Office PowerPoint</Application>
  <PresentationFormat>Экран (4:3)</PresentationFormat>
  <Paragraphs>130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Narrow</vt:lpstr>
      <vt:lpstr>Calibri</vt:lpstr>
      <vt:lpstr>Century Gothic</vt:lpstr>
      <vt:lpstr>Times New Roman</vt:lpstr>
      <vt:lpstr>Тема Office</vt:lpstr>
      <vt:lpstr> УЧАСТИЕ БИЗНЕСА В ГОРОДСКИХ ПРОЕКТАХ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Сокольникова Светлана Алексеевна</dc:creator>
  <cp:lastModifiedBy>AsonkovaI</cp:lastModifiedBy>
  <cp:revision>1004</cp:revision>
  <cp:lastPrinted>2020-11-24T10:22:51Z</cp:lastPrinted>
  <dcterms:created xsi:type="dcterms:W3CDTF">2019-12-13T05:41:35Z</dcterms:created>
  <dcterms:modified xsi:type="dcterms:W3CDTF">2020-11-25T09:12:25Z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