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2" r:id="rId3"/>
    <p:sldId id="265" r:id="rId4"/>
    <p:sldId id="275" r:id="rId5"/>
    <p:sldId id="276" r:id="rId6"/>
    <p:sldId id="278" r:id="rId7"/>
    <p:sldId id="279" r:id="rId8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83" autoAdjust="0"/>
    <p:restoredTop sz="96187" autoAdjust="0"/>
  </p:normalViewPr>
  <p:slideViewPr>
    <p:cSldViewPr>
      <p:cViewPr>
        <p:scale>
          <a:sx n="86" d="100"/>
          <a:sy n="86" d="100"/>
        </p:scale>
        <p:origin x="-41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877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8" y="1"/>
            <a:ext cx="2950475" cy="49877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4EA68B4-CA38-4DAE-B3F2-122579C0803A}" type="datetimeFigureOut">
              <a:rPr lang="ru-RU" smtClean="0"/>
              <a:t>25.11.2020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2155"/>
            <a:ext cx="2950475" cy="49877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8" y="9442155"/>
            <a:ext cx="2950475" cy="49877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F27D2EE9-4112-4F86-A360-9E8991D8B2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326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163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1"/>
            <a:ext cx="2951162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65346602-2DC9-452B-8F2A-07B146B53C5A}" type="datetimeFigureOut">
              <a:rPr lang="ru-RU" smtClean="0"/>
              <a:t>25.11.2020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9" y="4784725"/>
            <a:ext cx="5446712" cy="3913188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451"/>
            <a:ext cx="2951163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1"/>
            <a:ext cx="2951162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2684948E-8489-439E-A796-EAAF225EC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40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4948E-8489-439E-A796-EAAF225EC7D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721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4948E-8489-439E-A796-EAAF225EC7D6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5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4948E-8489-439E-A796-EAAF225EC7D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358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4948E-8489-439E-A796-EAAF225EC7D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495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4948E-8489-439E-A796-EAAF225EC7D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965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4948E-8489-439E-A796-EAAF225EC7D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82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25.11.2020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07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25.11.2020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15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25.11.2020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20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25.11.2020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39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25.11.2020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51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25.11.2020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64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25.11.2020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13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25.11.2020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66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25.11.2020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83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25.11.2020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10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25.11.2020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29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AF084-00EA-430A-9870-6985ADFAE4FB}" type="datetimeFigureOut">
              <a:rPr lang="ru-RU" smtClean="0"/>
              <a:t>25.11.2020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76A32-8770-4116-810C-BB3187108C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24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emf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1.jpe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0.emf"/><Relationship Id="rId5" Type="http://schemas.openxmlformats.org/officeDocument/2006/relationships/image" Target="../media/image18.png"/><Relationship Id="rId15" Type="http://schemas.openxmlformats.org/officeDocument/2006/relationships/image" Target="../media/image23.jpe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1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07105" y="4869160"/>
            <a:ext cx="8745852" cy="1142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70C0"/>
                </a:solidFill>
              </a:rPr>
              <a:t>Праздничное новогоднее оформление города Череповца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2020-2021 гг.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68480" y="6403776"/>
            <a:ext cx="6400800" cy="337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 2020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5642" r="8993" b="6413"/>
          <a:stretch/>
        </p:blipFill>
        <p:spPr bwMode="auto">
          <a:xfrm>
            <a:off x="611560" y="956067"/>
            <a:ext cx="7920880" cy="582539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0" name="Овал 39"/>
          <p:cNvSpPr/>
          <p:nvPr/>
        </p:nvSpPr>
        <p:spPr>
          <a:xfrm>
            <a:off x="5243686" y="1557281"/>
            <a:ext cx="141927" cy="15011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6790586" y="2325283"/>
            <a:ext cx="141927" cy="15011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5724128" y="2854602"/>
            <a:ext cx="141927" cy="15011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3909240" y="5805264"/>
            <a:ext cx="141927" cy="15011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2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800"/>
            <a:ext cx="8229600" cy="89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Объекты, планируемые к оформлению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5213" y="3329362"/>
            <a:ext cx="119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 </a:t>
            </a:r>
            <a:r>
              <a:rPr lang="ru-RU" sz="1200" b="1" dirty="0"/>
              <a:t>п</a:t>
            </a:r>
            <a:r>
              <a:rPr lang="ru-RU" sz="1200" b="1" dirty="0" smtClean="0"/>
              <a:t>л. Молодежи</a:t>
            </a:r>
            <a:endParaRPr lang="ru-RU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20072" y="3004720"/>
            <a:ext cx="1054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 </a:t>
            </a:r>
            <a:r>
              <a:rPr lang="ru-RU" sz="1200" b="1" dirty="0"/>
              <a:t>п</a:t>
            </a:r>
            <a:r>
              <a:rPr lang="ru-RU" sz="1200" b="1" dirty="0" smtClean="0"/>
              <a:t>л. Химиков</a:t>
            </a:r>
            <a:endParaRPr lang="ru-RU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228184" y="2484926"/>
            <a:ext cx="1287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 Парк 200-летия</a:t>
            </a:r>
            <a:endParaRPr lang="ru-RU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459878" y="1703226"/>
            <a:ext cx="1696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пл. у КДЦ «Северный»</a:t>
            </a:r>
            <a:endParaRPr lang="ru-RU" sz="1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131840" y="5928713"/>
            <a:ext cx="173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 </a:t>
            </a:r>
            <a:r>
              <a:rPr lang="ru-RU" sz="1200" b="1" dirty="0"/>
              <a:t>п</a:t>
            </a:r>
            <a:r>
              <a:rPr lang="ru-RU" sz="1200" b="1" dirty="0" smtClean="0"/>
              <a:t>л. у Ледового дворца</a:t>
            </a:r>
            <a:endParaRPr lang="ru-RU" sz="1200" b="1" dirty="0"/>
          </a:p>
        </p:txBody>
      </p:sp>
      <p:sp>
        <p:nvSpPr>
          <p:cNvPr id="45" name="Овал 44"/>
          <p:cNvSpPr/>
          <p:nvPr/>
        </p:nvSpPr>
        <p:spPr>
          <a:xfrm>
            <a:off x="3825452" y="2548367"/>
            <a:ext cx="141927" cy="15011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3105060" y="2685509"/>
            <a:ext cx="1297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пл. Металлургов</a:t>
            </a:r>
            <a:endParaRPr lang="ru-RU" sz="1200" b="1" dirty="0"/>
          </a:p>
        </p:txBody>
      </p:sp>
      <p:sp>
        <p:nvSpPr>
          <p:cNvPr id="36" name="Овал 35"/>
          <p:cNvSpPr/>
          <p:nvPr/>
        </p:nvSpPr>
        <p:spPr>
          <a:xfrm>
            <a:off x="3203011" y="3184655"/>
            <a:ext cx="141927" cy="15011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47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43952" r="1027" b="-1"/>
          <a:stretch/>
        </p:blipFill>
        <p:spPr bwMode="auto">
          <a:xfrm>
            <a:off x="105048" y="2013809"/>
            <a:ext cx="8947445" cy="3821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C:\Users\Syrtseva.IG\AppData\Local\Microsoft\Windows\Temporary Internet Files\Content.Word\024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" b="6855"/>
          <a:stretch/>
        </p:blipFill>
        <p:spPr bwMode="auto">
          <a:xfrm>
            <a:off x="2590286" y="980729"/>
            <a:ext cx="1345316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0070C0"/>
                </a:solidFill>
                <a:latin typeface="Arial Narrow" pitchFamily="34" charset="0"/>
              </a:rPr>
              <a:t>3</a:t>
            </a:r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86816" y="1800"/>
            <a:ext cx="8229600" cy="89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Новогоднее оформление пл. Молодежи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35media.ru/static/editor/image/86292e73-2945-4821-8408-15e2d729e3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3"/>
          <a:stretch/>
        </p:blipFill>
        <p:spPr bwMode="auto">
          <a:xfrm>
            <a:off x="3963290" y="990932"/>
            <a:ext cx="2133380" cy="126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8" t="3083" r="4206" b="18168"/>
          <a:stretch/>
        </p:blipFill>
        <p:spPr bwMode="auto">
          <a:xfrm>
            <a:off x="7891225" y="979780"/>
            <a:ext cx="1144419" cy="129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E:\площади\14.07\Пл_Молодежи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t="7878" r="65405" b="68914"/>
          <a:stretch/>
        </p:blipFill>
        <p:spPr bwMode="auto">
          <a:xfrm>
            <a:off x="6133551" y="980728"/>
            <a:ext cx="1728515" cy="13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" descr="image00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5" b="14804"/>
          <a:stretch/>
        </p:blipFill>
        <p:spPr bwMode="auto">
          <a:xfrm>
            <a:off x="4112548" y="5473207"/>
            <a:ext cx="1764387" cy="11241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90" y="3216966"/>
            <a:ext cx="3333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94" y="3772708"/>
            <a:ext cx="381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180" y="2402551"/>
            <a:ext cx="464905" cy="39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5-конечная звезда 27"/>
          <p:cNvSpPr/>
          <p:nvPr/>
        </p:nvSpPr>
        <p:spPr>
          <a:xfrm>
            <a:off x="7151332" y="3640277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5-конечная звезда 28"/>
          <p:cNvSpPr/>
          <p:nvPr/>
        </p:nvSpPr>
        <p:spPr>
          <a:xfrm>
            <a:off x="7151332" y="4358718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5-конечная звезда 29"/>
          <p:cNvSpPr/>
          <p:nvPr/>
        </p:nvSpPr>
        <p:spPr>
          <a:xfrm>
            <a:off x="7151332" y="400667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9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3877" b="34770"/>
          <a:stretch/>
        </p:blipFill>
        <p:spPr bwMode="auto">
          <a:xfrm rot="5400000">
            <a:off x="8017578" y="4177090"/>
            <a:ext cx="894151" cy="2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442593"/>
              </p:ext>
            </p:extLst>
          </p:nvPr>
        </p:nvGraphicFramePr>
        <p:xfrm>
          <a:off x="107504" y="4159838"/>
          <a:ext cx="3945242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0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952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162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п.п.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арт-объекта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1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Ель 16 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1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Фонтан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1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Композиция "2021"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1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Новогодние шары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1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Световая композиция "Звезды"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1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6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Малая горка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1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7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Большая горка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4" name="Picture 9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3877" b="34770"/>
          <a:stretch/>
        </p:blipFill>
        <p:spPr bwMode="auto">
          <a:xfrm rot="5400000">
            <a:off x="7649095" y="4168330"/>
            <a:ext cx="894151" cy="2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Прямая соединительная линия 34"/>
          <p:cNvCxnSpPr>
            <a:endCxn id="21" idx="0"/>
          </p:cNvCxnSpPr>
          <p:nvPr/>
        </p:nvCxnSpPr>
        <p:spPr>
          <a:xfrm flipH="1">
            <a:off x="3304278" y="2400975"/>
            <a:ext cx="43586" cy="815991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8324859" y="2314005"/>
            <a:ext cx="139974" cy="286242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5485514" y="2402551"/>
            <a:ext cx="1329441" cy="51639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4788024" y="2418007"/>
            <a:ext cx="134325" cy="1115894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8324859" y="4890708"/>
            <a:ext cx="93773" cy="423342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6706051" y="4404437"/>
            <a:ext cx="1185174" cy="909613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5029980" y="4049349"/>
            <a:ext cx="1967828" cy="134551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6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65" y="2400975"/>
            <a:ext cx="333375" cy="13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Блок-схема: узел 48"/>
          <p:cNvSpPr/>
          <p:nvPr/>
        </p:nvSpPr>
        <p:spPr>
          <a:xfrm>
            <a:off x="3995936" y="997425"/>
            <a:ext cx="288032" cy="288032"/>
          </a:xfrm>
          <a:prstGeom prst="flowChartConnector">
            <a:avLst/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7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9" r="9362"/>
          <a:stretch/>
        </p:blipFill>
        <p:spPr bwMode="auto">
          <a:xfrm>
            <a:off x="7424916" y="5459162"/>
            <a:ext cx="1584176" cy="11381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-rjgbz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r="7330"/>
          <a:stretch/>
        </p:blipFill>
        <p:spPr bwMode="auto">
          <a:xfrm>
            <a:off x="5917172" y="5460272"/>
            <a:ext cx="1464343" cy="1137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Блок-схема: узел 54"/>
          <p:cNvSpPr/>
          <p:nvPr/>
        </p:nvSpPr>
        <p:spPr>
          <a:xfrm>
            <a:off x="7463471" y="5489828"/>
            <a:ext cx="288032" cy="288001"/>
          </a:xfrm>
          <a:prstGeom prst="flowChartConnector">
            <a:avLst/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Блок-схема: узел 55"/>
          <p:cNvSpPr/>
          <p:nvPr/>
        </p:nvSpPr>
        <p:spPr>
          <a:xfrm>
            <a:off x="5923899" y="5490046"/>
            <a:ext cx="288032" cy="288032"/>
          </a:xfrm>
          <a:prstGeom prst="flowChartConnector">
            <a:avLst/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Блок-схема: узел 56"/>
          <p:cNvSpPr/>
          <p:nvPr/>
        </p:nvSpPr>
        <p:spPr>
          <a:xfrm>
            <a:off x="7934074" y="1008132"/>
            <a:ext cx="288032" cy="288032"/>
          </a:xfrm>
          <a:prstGeom prst="flowChartConnector">
            <a:avLst/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Блок-схема: узел 57"/>
          <p:cNvSpPr/>
          <p:nvPr/>
        </p:nvSpPr>
        <p:spPr>
          <a:xfrm>
            <a:off x="6161278" y="1013513"/>
            <a:ext cx="288032" cy="288032"/>
          </a:xfrm>
          <a:prstGeom prst="flowChartConnector">
            <a:avLst/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Блок-схема: узел 58"/>
          <p:cNvSpPr/>
          <p:nvPr/>
        </p:nvSpPr>
        <p:spPr>
          <a:xfrm>
            <a:off x="2623034" y="991879"/>
            <a:ext cx="288032" cy="288032"/>
          </a:xfrm>
          <a:prstGeom prst="flowChartConnector">
            <a:avLst/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Блок-схема: узел 59"/>
          <p:cNvSpPr/>
          <p:nvPr/>
        </p:nvSpPr>
        <p:spPr>
          <a:xfrm>
            <a:off x="4720536" y="5494497"/>
            <a:ext cx="288032" cy="288032"/>
          </a:xfrm>
          <a:prstGeom prst="flowChartConnector">
            <a:avLst/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71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1"/>
          <a:stretch/>
        </p:blipFill>
        <p:spPr bwMode="auto">
          <a:xfrm>
            <a:off x="76094" y="1542220"/>
            <a:ext cx="9001000" cy="46230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0070C0"/>
                </a:solidFill>
                <a:latin typeface="Arial Narrow" pitchFamily="34" charset="0"/>
              </a:rPr>
              <a:t>4</a:t>
            </a:r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133281" y="1526"/>
            <a:ext cx="8229600" cy="89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Новогоднее оформление пл. Химиков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854" y="3412232"/>
            <a:ext cx="3333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646" y="4219865"/>
            <a:ext cx="6572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910" y="4575834"/>
            <a:ext cx="10382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510" y="4575834"/>
            <a:ext cx="3524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084" y="2468692"/>
            <a:ext cx="3333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58" y="2468692"/>
            <a:ext cx="4857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 flipH="1">
            <a:off x="3996722" y="2352563"/>
            <a:ext cx="200230" cy="2129599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972145" y="2257760"/>
            <a:ext cx="61341" cy="276019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23" idx="3"/>
          </p:cNvCxnSpPr>
          <p:nvPr/>
        </p:nvCxnSpPr>
        <p:spPr>
          <a:xfrm flipH="1">
            <a:off x="4876459" y="2292640"/>
            <a:ext cx="767366" cy="337977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557" y="5004459"/>
            <a:ext cx="381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 flipH="1" flipV="1">
            <a:off x="6194557" y="5301210"/>
            <a:ext cx="164162" cy="182924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10578"/>
              </p:ext>
            </p:extLst>
          </p:nvPr>
        </p:nvGraphicFramePr>
        <p:xfrm>
          <a:off x="99685" y="4211444"/>
          <a:ext cx="3608219" cy="2529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5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86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74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п.п.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арт-объекта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59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Снежинка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59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Карета с лошадьми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Ель 16 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59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Новогодние шары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59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Горка большая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59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6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Фонтан 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59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7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Горка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малая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0" name="Рисунок 2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091" y="949382"/>
            <a:ext cx="1029459" cy="134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9" t="2481" r="7547" b="16733"/>
          <a:stretch/>
        </p:blipFill>
        <p:spPr bwMode="auto">
          <a:xfrm>
            <a:off x="3702095" y="962691"/>
            <a:ext cx="1302269" cy="131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D2A02976-5987-4BD0-AB38-1F87C0F6B22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4509"/>
          <a:stretch/>
        </p:blipFill>
        <p:spPr>
          <a:xfrm>
            <a:off x="5040439" y="955944"/>
            <a:ext cx="1385186" cy="1320928"/>
          </a:xfrm>
          <a:prstGeom prst="rect">
            <a:avLst/>
          </a:prstGeom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8" t="3083" r="4206" b="18168"/>
          <a:stretch/>
        </p:blipFill>
        <p:spPr bwMode="auto">
          <a:xfrm>
            <a:off x="7509901" y="952489"/>
            <a:ext cx="1144419" cy="132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0" t="19047"/>
          <a:stretch/>
        </p:blipFill>
        <p:spPr bwMode="auto">
          <a:xfrm>
            <a:off x="5762930" y="5593412"/>
            <a:ext cx="1415162" cy="114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6853439" y="2274725"/>
            <a:ext cx="75098" cy="1347495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20" idx="2"/>
          </p:cNvCxnSpPr>
          <p:nvPr/>
        </p:nvCxnSpPr>
        <p:spPr>
          <a:xfrm flipV="1">
            <a:off x="4990661" y="4667540"/>
            <a:ext cx="382598" cy="845254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7825613" y="5090167"/>
            <a:ext cx="114409" cy="38624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4" name="Блок-схема: узел 53"/>
          <p:cNvSpPr/>
          <p:nvPr/>
        </p:nvSpPr>
        <p:spPr>
          <a:xfrm>
            <a:off x="5052492" y="962691"/>
            <a:ext cx="288032" cy="288032"/>
          </a:xfrm>
          <a:prstGeom prst="flowChartConnector">
            <a:avLst/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Блок-схема: узел 55"/>
          <p:cNvSpPr/>
          <p:nvPr/>
        </p:nvSpPr>
        <p:spPr>
          <a:xfrm>
            <a:off x="5789048" y="5616554"/>
            <a:ext cx="288032" cy="288032"/>
          </a:xfrm>
          <a:prstGeom prst="flowChartConnector">
            <a:avLst/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Блок-схема: узел 56"/>
          <p:cNvSpPr/>
          <p:nvPr/>
        </p:nvSpPr>
        <p:spPr>
          <a:xfrm>
            <a:off x="7527309" y="962779"/>
            <a:ext cx="288032" cy="288032"/>
          </a:xfrm>
          <a:prstGeom prst="flowChartConnector">
            <a:avLst/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Блок-схема: узел 57"/>
          <p:cNvSpPr/>
          <p:nvPr/>
        </p:nvSpPr>
        <p:spPr>
          <a:xfrm>
            <a:off x="6483802" y="982156"/>
            <a:ext cx="288032" cy="288032"/>
          </a:xfrm>
          <a:prstGeom prst="flowChartConnector">
            <a:avLst/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Блок-схема: узел 58"/>
          <p:cNvSpPr/>
          <p:nvPr/>
        </p:nvSpPr>
        <p:spPr>
          <a:xfrm>
            <a:off x="3719841" y="953910"/>
            <a:ext cx="288032" cy="288032"/>
          </a:xfrm>
          <a:prstGeom prst="flowChartConnector">
            <a:avLst/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3" descr="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9" r="9362"/>
          <a:stretch/>
        </p:blipFill>
        <p:spPr bwMode="auto">
          <a:xfrm>
            <a:off x="4141375" y="5589240"/>
            <a:ext cx="1584176" cy="11381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6-rjgbz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r="7330"/>
          <a:stretch/>
        </p:blipFill>
        <p:spPr bwMode="auto">
          <a:xfrm>
            <a:off x="7212113" y="5593137"/>
            <a:ext cx="1464343" cy="1142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Блок-схема: узел 54"/>
          <p:cNvSpPr/>
          <p:nvPr/>
        </p:nvSpPr>
        <p:spPr>
          <a:xfrm>
            <a:off x="5424945" y="5621345"/>
            <a:ext cx="288032" cy="288032"/>
          </a:xfrm>
          <a:prstGeom prst="flowChartConnector">
            <a:avLst/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Блок-схема: узел 59"/>
          <p:cNvSpPr/>
          <p:nvPr/>
        </p:nvSpPr>
        <p:spPr>
          <a:xfrm>
            <a:off x="8326559" y="5635424"/>
            <a:ext cx="288032" cy="288032"/>
          </a:xfrm>
          <a:prstGeom prst="flowChartConnector">
            <a:avLst/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0070C0"/>
                </a:solidFill>
                <a:latin typeface="Arial Narrow" pitchFamily="34" charset="0"/>
              </a:rPr>
              <a:t>5</a:t>
            </a:r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179512" y="1800"/>
            <a:ext cx="8229600" cy="89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Новогоднее оформление парка </a:t>
            </a:r>
            <a:r>
              <a:rPr lang="ru-RU" sz="2400" b="1" dirty="0">
                <a:solidFill>
                  <a:srgbClr val="0070C0"/>
                </a:solidFill>
              </a:rPr>
              <a:t>200-летия, пл. </a:t>
            </a:r>
            <a:r>
              <a:rPr lang="ru-RU" sz="2400" b="1" dirty="0" smtClean="0">
                <a:solidFill>
                  <a:srgbClr val="0070C0"/>
                </a:solidFill>
              </a:rPr>
              <a:t>Металлургов, </a:t>
            </a:r>
            <a:r>
              <a:rPr lang="ru-RU" sz="2400" b="1" dirty="0">
                <a:solidFill>
                  <a:srgbClr val="0070C0"/>
                </a:solidFill>
              </a:rPr>
              <a:t>пл. у Ледового </a:t>
            </a:r>
            <a:r>
              <a:rPr lang="ru-RU" sz="2400" b="1" dirty="0" smtClean="0">
                <a:solidFill>
                  <a:srgbClr val="0070C0"/>
                </a:solidFill>
              </a:rPr>
              <a:t>дворца, </a:t>
            </a:r>
            <a:r>
              <a:rPr lang="ru-RU" sz="2400" b="1" dirty="0">
                <a:solidFill>
                  <a:srgbClr val="0070C0"/>
                </a:solidFill>
              </a:rPr>
              <a:t>пл. у КДЦ «Северный</a:t>
            </a:r>
            <a:r>
              <a:rPr lang="ru-RU" sz="2400" b="1" dirty="0" smtClean="0">
                <a:solidFill>
                  <a:srgbClr val="0070C0"/>
                </a:solidFill>
              </a:rPr>
              <a:t>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915284"/>
              </p:ext>
            </p:extLst>
          </p:nvPr>
        </p:nvGraphicFramePr>
        <p:xfrm>
          <a:off x="896803" y="4941168"/>
          <a:ext cx="3857011" cy="159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009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п.п.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арт-объекта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91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Фонтан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91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Ель 13м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м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13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Горка большая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Горка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малая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8" name="Рисунок 27" descr="C:\Users\Syrtseva.IG\AppData\Local\Microsoft\Windows\Temporary Internet Files\Content.Word\024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16" b="7882"/>
          <a:stretch/>
        </p:blipFill>
        <p:spPr bwMode="auto">
          <a:xfrm>
            <a:off x="2908274" y="1532151"/>
            <a:ext cx="2599830" cy="3409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0" t="19047"/>
          <a:stretch/>
        </p:blipFill>
        <p:spPr bwMode="auto">
          <a:xfrm>
            <a:off x="217215" y="951661"/>
            <a:ext cx="3130649" cy="253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 descr="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9" r="9362"/>
          <a:stretch/>
        </p:blipFill>
        <p:spPr bwMode="auto">
          <a:xfrm>
            <a:off x="5508104" y="955722"/>
            <a:ext cx="3518837" cy="25281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6-rjgbz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r="7330"/>
          <a:stretch/>
        </p:blipFill>
        <p:spPr bwMode="auto">
          <a:xfrm>
            <a:off x="5508104" y="3491067"/>
            <a:ext cx="3518837" cy="27324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0070C0"/>
                </a:solidFill>
                <a:latin typeface="Arial Narrow" pitchFamily="34" charset="0"/>
              </a:rPr>
              <a:t>6</a:t>
            </a:r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179512" y="1800"/>
            <a:ext cx="8229600" cy="89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Новогоднее оформление прочих объектов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60230"/>
              </p:ext>
            </p:extLst>
          </p:nvPr>
        </p:nvGraphicFramePr>
        <p:xfrm>
          <a:off x="179511" y="960441"/>
          <a:ext cx="5291264" cy="5185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4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72815"/>
              </a:tblGrid>
              <a:tr h="272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объекта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мероприятия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3647">
                <a:tc>
                  <a:txBody>
                    <a:bodyPr/>
                    <a:lstStyle/>
                    <a:p>
                      <a:pPr marL="0" marR="0" lvl="0" indent="873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пл. у ДК «Строитель»</a:t>
                      </a:r>
                      <a:endParaRPr lang="ru-RU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u="none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Установка каркасной ели 16 м</a:t>
                      </a:r>
                    </a:p>
                    <a:p>
                      <a:pPr marL="0" lvl="1" indent="88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u="none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Установка большой горки</a:t>
                      </a:r>
                      <a:endParaRPr lang="ru-RU" sz="120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3647">
                <a:tc>
                  <a:txBody>
                    <a:bodyPr/>
                    <a:lstStyle/>
                    <a:p>
                      <a:pPr marL="0" marR="0" lvl="0" indent="873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Новые углы</a:t>
                      </a:r>
                      <a:endParaRPr lang="ru-RU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200" u="none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Установка каркасной ели 13 м</a:t>
                      </a:r>
                      <a:endParaRPr lang="ru-RU" sz="120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3647">
                <a:tc>
                  <a:txBody>
                    <a:bodyPr/>
                    <a:lstStyle/>
                    <a:p>
                      <a:pPr marL="0" marR="0" lvl="0" indent="873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Макаринская роща</a:t>
                      </a:r>
                      <a:endParaRPr lang="ru-RU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Установка средней горки</a:t>
                      </a:r>
                      <a:endParaRPr lang="ru-RU" sz="1200" u="none" kern="1200" dirty="0">
                        <a:solidFill>
                          <a:schemeClr val="dk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98204">
                <a:tc>
                  <a:txBody>
                    <a:bodyPr/>
                    <a:lstStyle/>
                    <a:p>
                      <a:pPr marL="0" marR="0" lvl="0" indent="873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пл. Революции</a:t>
                      </a:r>
                      <a:endParaRPr lang="ru-RU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437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u="none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Новая ель живая 13 м</a:t>
                      </a:r>
                    </a:p>
                    <a:p>
                      <a:pPr marL="71437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u="none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Установка большой горки</a:t>
                      </a:r>
                    </a:p>
                    <a:p>
                      <a:pPr marL="71437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u="none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Оформление гирляндой «Бахрома» по периметру площади спуск к памятнику основателям города Афанасию и Феодосию, сквер у дома И.А. Милютина</a:t>
                      </a:r>
                    </a:p>
                    <a:p>
                      <a:pPr marL="71437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u="none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Монтаж светодиодной композиции «рождественский ангел»</a:t>
                      </a:r>
                      <a:endParaRPr lang="ru-RU" sz="120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3647">
                <a:tc>
                  <a:txBody>
                    <a:bodyPr/>
                    <a:lstStyle/>
                    <a:p>
                      <a:pPr marL="0" marR="0" lvl="0" indent="873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Советский пр.</a:t>
                      </a:r>
                      <a:endParaRPr lang="ru-RU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Оформление деревьев светодиодными «звездами», «елочками».</a:t>
                      </a:r>
                      <a:endParaRPr lang="ru-RU" sz="1200" u="none" kern="1200" dirty="0">
                        <a:solidFill>
                          <a:schemeClr val="dk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3618">
                <a:tc>
                  <a:txBody>
                    <a:bodyPr/>
                    <a:lstStyle/>
                    <a:p>
                      <a:pPr marL="0" marR="0" lvl="0" indent="873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Советский пр./ул. Ленина,</a:t>
                      </a:r>
                    </a:p>
                    <a:p>
                      <a:pPr marL="87313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пр. Строителей напротив мэрии, </a:t>
                      </a:r>
                    </a:p>
                    <a:p>
                      <a:pPr marL="87313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Октябрьский  пр. у Ледового дворца</a:t>
                      </a:r>
                      <a:endParaRPr lang="ru-RU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Оформление перекрестков светодиодной гирляндой «тающие сосульки»</a:t>
                      </a:r>
                      <a:endParaRPr lang="ru-RU" sz="1200" u="none" kern="1200" dirty="0">
                        <a:solidFill>
                          <a:schemeClr val="dk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 descr="Гирлянда уличная бахрома белый провод ПВХ 3м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848" y="980728"/>
            <a:ext cx="1565648" cy="198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 Светодиодная фигура ангела появится на площади Революции до 21 декабря Фото: http://www.picshare.ru/ 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9"/>
          <a:stretch/>
        </p:blipFill>
        <p:spPr bwMode="auto">
          <a:xfrm>
            <a:off x="5502354" y="943750"/>
            <a:ext cx="1960104" cy="16949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Блок-схема: узел 16"/>
          <p:cNvSpPr/>
          <p:nvPr/>
        </p:nvSpPr>
        <p:spPr>
          <a:xfrm>
            <a:off x="7596336" y="1052736"/>
            <a:ext cx="288032" cy="288032"/>
          </a:xfrm>
          <a:prstGeom prst="flowChartConnector">
            <a:avLst/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6962697" y="2226692"/>
            <a:ext cx="288032" cy="288032"/>
          </a:xfrm>
          <a:prstGeom prst="flowChartConnector">
            <a:avLst/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 descr="C:\Users\Tumanova.NV\AppData\Local\Microsoft\Windows\INetCache\Content.Outlook\G69VC3E4\3 привязка дерево (00000003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354" y="2710668"/>
            <a:ext cx="2843902" cy="145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Tumanova.NV\AppData\Local\Microsoft\Windows\INetCache\Content.Outlook\G69VC3E4\2 привязка дерево (00000003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52" y="3472226"/>
            <a:ext cx="2845668" cy="145438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Блок-схема: узел 20"/>
          <p:cNvSpPr/>
          <p:nvPr/>
        </p:nvSpPr>
        <p:spPr>
          <a:xfrm>
            <a:off x="7894503" y="3429000"/>
            <a:ext cx="288032" cy="288032"/>
          </a:xfrm>
          <a:prstGeom prst="flowChartConnector">
            <a:avLst/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Рисунок 1" descr="Гирлянда уличная Тающие сосульки светодиодная купить в Москве | Товары для  дома и дачи | Авито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92"/>
          <a:stretch/>
        </p:blipFill>
        <p:spPr bwMode="auto">
          <a:xfrm>
            <a:off x="5505603" y="4344363"/>
            <a:ext cx="2381297" cy="162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7008" r="46063" b="8351"/>
          <a:stretch/>
        </p:blipFill>
        <p:spPr>
          <a:xfrm>
            <a:off x="7178721" y="4824053"/>
            <a:ext cx="1929783" cy="2026272"/>
          </a:xfrm>
          <a:prstGeom prst="rect">
            <a:avLst/>
          </a:prstGeom>
        </p:spPr>
      </p:pic>
      <p:sp>
        <p:nvSpPr>
          <p:cNvPr id="23" name="Блок-схема: узел 22"/>
          <p:cNvSpPr/>
          <p:nvPr/>
        </p:nvSpPr>
        <p:spPr>
          <a:xfrm>
            <a:off x="5546426" y="4368601"/>
            <a:ext cx="616163" cy="388033"/>
          </a:xfrm>
          <a:prstGeom prst="flowChartConnector">
            <a:avLst/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8458888" y="6386984"/>
            <a:ext cx="616163" cy="388033"/>
          </a:xfrm>
          <a:prstGeom prst="flowChartConnector">
            <a:avLst/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7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8015" y="27809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Спасибо за внимание!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7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319</Words>
  <Application>Microsoft Office PowerPoint</Application>
  <PresentationFormat>Экран (4:3)</PresentationFormat>
  <Paragraphs>108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Сокольникова Светлана Алексеевна</dc:creator>
  <cp:lastModifiedBy>Вересов Анатолий Юрьевич</cp:lastModifiedBy>
  <cp:revision>181</cp:revision>
  <cp:lastPrinted>2020-07-24T13:10:15Z</cp:lastPrinted>
  <dcterms:created xsi:type="dcterms:W3CDTF">2019-12-13T05:41:35Z</dcterms:created>
  <dcterms:modified xsi:type="dcterms:W3CDTF">2020-11-25T12:35:55Z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