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4" r:id="rId2"/>
    <p:sldId id="287" r:id="rId3"/>
    <p:sldId id="286" r:id="rId4"/>
    <p:sldId id="285" r:id="rId5"/>
    <p:sldId id="272" r:id="rId6"/>
    <p:sldId id="288" r:id="rId7"/>
    <p:sldId id="275" r:id="rId8"/>
    <p:sldId id="276" r:id="rId9"/>
    <p:sldId id="277" r:id="rId10"/>
    <p:sldId id="279" r:id="rId11"/>
    <p:sldId id="274" r:id="rId12"/>
    <p:sldId id="280" r:id="rId13"/>
    <p:sldId id="281" r:id="rId14"/>
    <p:sldId id="283" r:id="rId15"/>
    <p:sldId id="282" r:id="rId16"/>
  </p:sldIdLst>
  <p:sldSz cx="18288000" cy="10287000"/>
  <p:notesSz cx="6858000" cy="9144000"/>
  <p:embeddedFontLst>
    <p:embeddedFont>
      <p:font typeface="微软雅黑" panose="020B0503020204020204" pitchFamily="34" charset="-122"/>
      <p:regular r:id="rId17"/>
      <p:bold r:id="rId18"/>
    </p:embeddedFont>
    <p:embeddedFont>
      <p:font typeface="宋体" panose="02010600030101010101" pitchFamily="2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egoe UI Light" panose="020B0502040204020203" pitchFamily="34" charset="0"/>
      <p:regular r:id="rId24"/>
      <p: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73B9"/>
    <a:srgbClr val="F5ADC7"/>
    <a:srgbClr val="FEF76C"/>
    <a:srgbClr val="FBC56B"/>
    <a:srgbClr val="60B0F2"/>
    <a:srgbClr val="BDDEF9"/>
    <a:srgbClr val="FFFC6A"/>
    <a:srgbClr val="106CB8"/>
    <a:srgbClr val="FF2D2D"/>
    <a:srgbClr val="FFC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46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8"/>
          <p:cNvSpPr/>
          <p:nvPr/>
        </p:nvSpPr>
        <p:spPr>
          <a:xfrm>
            <a:off x="13569626" y="4076700"/>
            <a:ext cx="1800000" cy="1800000"/>
          </a:xfrm>
          <a:prstGeom prst="diamond">
            <a:avLst/>
          </a:prstGeom>
          <a:solidFill>
            <a:srgbClr val="FD8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Diamond 13"/>
          <p:cNvSpPr/>
          <p:nvPr/>
        </p:nvSpPr>
        <p:spPr>
          <a:xfrm>
            <a:off x="14706600" y="342900"/>
            <a:ext cx="1800000" cy="1800000"/>
          </a:xfrm>
          <a:prstGeom prst="diamond">
            <a:avLst/>
          </a:prstGeom>
          <a:solidFill>
            <a:srgbClr val="FEF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Diamond 22"/>
          <p:cNvSpPr/>
          <p:nvPr/>
        </p:nvSpPr>
        <p:spPr>
          <a:xfrm>
            <a:off x="13589480" y="1638300"/>
            <a:ext cx="1800000" cy="1800000"/>
          </a:xfrm>
          <a:prstGeom prst="diamond">
            <a:avLst/>
          </a:prstGeom>
          <a:solidFill>
            <a:srgbClr val="8FB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Diamond 16"/>
          <p:cNvSpPr/>
          <p:nvPr/>
        </p:nvSpPr>
        <p:spPr>
          <a:xfrm>
            <a:off x="14775552" y="2857500"/>
            <a:ext cx="1800000" cy="1800000"/>
          </a:xfrm>
          <a:prstGeom prst="diamond">
            <a:avLst/>
          </a:prstGeom>
          <a:solidFill>
            <a:srgbClr val="60B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Diamond 16"/>
          <p:cNvSpPr/>
          <p:nvPr/>
        </p:nvSpPr>
        <p:spPr>
          <a:xfrm>
            <a:off x="14802547" y="5257537"/>
            <a:ext cx="1800000" cy="1800000"/>
          </a:xfrm>
          <a:prstGeom prst="diamond">
            <a:avLst/>
          </a:prstGeom>
          <a:solidFill>
            <a:srgbClr val="FBC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Diamond 8"/>
          <p:cNvSpPr/>
          <p:nvPr/>
        </p:nvSpPr>
        <p:spPr>
          <a:xfrm>
            <a:off x="13569626" y="6553068"/>
            <a:ext cx="1800000" cy="1800000"/>
          </a:xfrm>
          <a:prstGeom prst="diamond">
            <a:avLst/>
          </a:prstGeom>
          <a:solidFill>
            <a:srgbClr val="106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Diamond 8"/>
          <p:cNvSpPr/>
          <p:nvPr/>
        </p:nvSpPr>
        <p:spPr>
          <a:xfrm>
            <a:off x="14775552" y="7848600"/>
            <a:ext cx="1800000" cy="1800000"/>
          </a:xfrm>
          <a:prstGeom prst="diamond">
            <a:avLst/>
          </a:prstGeom>
          <a:solidFill>
            <a:srgbClr val="8E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81200" y="3316077"/>
            <a:ext cx="12725400" cy="3654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ru-RU" sz="72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Грантовый</a:t>
            </a:r>
            <a:r>
              <a:rPr lang="ru-RU" sz="7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конкурс </a:t>
            </a:r>
            <a:r>
              <a:rPr lang="ru-RU" sz="7200" b="1" dirty="0">
                <a:solidFill>
                  <a:srgbClr val="106C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«Череповец, включайся!»</a:t>
            </a:r>
            <a:endParaRPr lang="en-US" sz="7200" b="1" dirty="0">
              <a:solidFill>
                <a:srgbClr val="106CB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4093" y="4886219"/>
            <a:ext cx="820038" cy="41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en-US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24000" y="0"/>
            <a:ext cx="0" cy="1028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10"/>
          <p:cNvSpPr/>
          <p:nvPr/>
        </p:nvSpPr>
        <p:spPr>
          <a:xfrm>
            <a:off x="2154012" y="9061329"/>
            <a:ext cx="649223" cy="875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07528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41" algn="l" defTabSz="107528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176"/>
          </a:p>
        </p:txBody>
      </p:sp>
      <p:pic>
        <p:nvPicPr>
          <p:cNvPr id="16" name="Picture 2" descr="Северсталь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27" y="8877300"/>
            <a:ext cx="2587625" cy="10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33" y="9022351"/>
            <a:ext cx="1385630" cy="9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"/>
    </mc:Choice>
    <mc:Fallback xmlns="">
      <p:transition spd="slow" advTm="20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7"/>
          <p:cNvSpPr txBox="1"/>
          <p:nvPr/>
        </p:nvSpPr>
        <p:spPr>
          <a:xfrm>
            <a:off x="10457855" y="3180278"/>
            <a:ext cx="28618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Открытость и социальное партнерство </a:t>
            </a:r>
            <a:endParaRPr lang="en-US" altLang="zh-CN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5"/>
          <p:cNvSpPr txBox="1"/>
          <p:nvPr/>
        </p:nvSpPr>
        <p:spPr>
          <a:xfrm>
            <a:off x="1863870" y="419100"/>
            <a:ext cx="157734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5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этапы проведения конкурса</a:t>
            </a:r>
          </a:p>
        </p:txBody>
      </p:sp>
      <p:sp>
        <p:nvSpPr>
          <p:cNvPr id="36" name="TextBox 11"/>
          <p:cNvSpPr txBox="1"/>
          <p:nvPr/>
        </p:nvSpPr>
        <p:spPr>
          <a:xfrm>
            <a:off x="364093" y="4886219"/>
            <a:ext cx="820038" cy="41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en-US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524000" y="0"/>
            <a:ext cx="0" cy="1028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78042"/>
              </p:ext>
            </p:extLst>
          </p:nvPr>
        </p:nvGraphicFramePr>
        <p:xfrm>
          <a:off x="2133600" y="1638300"/>
          <a:ext cx="14249400" cy="822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этап. Старт Конкурса не позднее 21 февраля 2024 года</a:t>
                      </a:r>
                      <a:r>
                        <a:rPr lang="ru-RU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8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800"/>
                        </a:spcAft>
                        <a:buClr>
                          <a:srgbClr val="FD8C84"/>
                        </a:buClr>
                        <a:buFont typeface="Segoe UI Light" panose="020B0502040204020203" pitchFamily="34" charset="0"/>
                        <a:buChar char="♦"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spcAft>
                          <a:spcPts val="800"/>
                        </a:spcAft>
                        <a:buClr>
                          <a:srgbClr val="FD8C84"/>
                        </a:buClr>
                        <a:buFont typeface="Segoe UI Light" panose="020B0502040204020203" pitchFamily="34" charset="0"/>
                        <a:buChar char="♦"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размещение информации о Конкурсе на </a:t>
                      </a:r>
                      <a:r>
                        <a:rPr lang="ru-RU"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интернет-ресурсах</a:t>
                      </a: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ПАО «Северсталь», мэрии города, АНО АГР, а также в СМИ</a:t>
                      </a:r>
                    </a:p>
                    <a:p>
                      <a:pPr marL="342900" indent="-342900" algn="just">
                        <a:spcAft>
                          <a:spcPts val="800"/>
                        </a:spcAft>
                        <a:buClr>
                          <a:srgbClr val="FD8C84"/>
                        </a:buClr>
                        <a:buFont typeface="Segoe UI Light" panose="020B0502040204020203" pitchFamily="34" charset="0"/>
                        <a:buChar char="♦"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проведение публичных мероприятий, посвященных старту Конкурса</a:t>
                      </a:r>
                    </a:p>
                    <a:p>
                      <a:pPr marL="0" indent="0" algn="just">
                        <a:spcAft>
                          <a:spcPts val="800"/>
                        </a:spcAft>
                        <a:buFontTx/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II этап. Заявочная кампания до 15 марта 2024 года: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BC56B"/>
                        </a:buClr>
                        <a:buSzTx/>
                        <a:buFont typeface="Segoe UI Light" panose="020B0502040204020203" pitchFamily="34" charset="0"/>
                        <a:buChar char="♦"/>
                        <a:tabLst/>
                        <a:defRPr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BC56B"/>
                        </a:buClr>
                        <a:buSzTx/>
                        <a:buFont typeface="Segoe UI Light" panose="020B0502040204020203" pitchFamily="34" charset="0"/>
                        <a:buChar char="♦"/>
                        <a:tabLst/>
                        <a:defRPr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прием, регистрация и первичная обработка заявок (форма заявки в приложении 1)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BC56B"/>
                        </a:buClr>
                        <a:buSzTx/>
                        <a:buFont typeface="Segoe UI Light" panose="020B0502040204020203" pitchFamily="34" charset="0"/>
                        <a:buChar char="♦"/>
                        <a:tabLst/>
                        <a:defRPr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III этап. Определение победителей до 15 апреля 2024 года: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B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800"/>
                        </a:spcAft>
                        <a:buClr>
                          <a:srgbClr val="8FBB4A"/>
                        </a:buClr>
                        <a:buFont typeface="Segoe UI Light" panose="020B0502040204020203" pitchFamily="34" charset="0"/>
                        <a:buChar char="♦"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spcAft>
                          <a:spcPts val="800"/>
                        </a:spcAft>
                        <a:buClr>
                          <a:srgbClr val="8FBB4A"/>
                        </a:buClr>
                        <a:buFont typeface="Segoe UI Light" panose="020B0502040204020203" pitchFamily="34" charset="0"/>
                        <a:buChar char="♦"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заседания Конкурсной комиссии, определение проектов-победителей</a:t>
                      </a:r>
                    </a:p>
                    <a:p>
                      <a:pPr marL="342900" indent="-342900" algn="just">
                        <a:spcAft>
                          <a:spcPts val="800"/>
                        </a:spcAft>
                        <a:buClr>
                          <a:srgbClr val="8FBB4A"/>
                        </a:buClr>
                        <a:buFont typeface="Segoe UI Light" panose="020B0502040204020203" pitchFamily="34" charset="0"/>
                        <a:buChar char="♦"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проведение публичных мероприятий с победителями Конкурса</a:t>
                      </a:r>
                    </a:p>
                    <a:p>
                      <a:pPr marL="342900" indent="-342900" algn="just">
                        <a:spcAft>
                          <a:spcPts val="800"/>
                        </a:spcAft>
                        <a:buClr>
                          <a:srgbClr val="8FBB4A"/>
                        </a:buClr>
                        <a:buFont typeface="Segoe UI Light" panose="020B0502040204020203" pitchFamily="34" charset="0"/>
                        <a:buChar char="♦"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заключение договоров и перечисление </a:t>
                      </a:r>
                      <a:r>
                        <a:rPr lang="ru-RU"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грантовых</a:t>
                      </a: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средств</a:t>
                      </a:r>
                    </a:p>
                    <a:p>
                      <a:pPr marL="342900" indent="-342900" algn="just">
                        <a:spcAft>
                          <a:spcPts val="800"/>
                        </a:spcAft>
                        <a:buClr>
                          <a:srgbClr val="8FBB4A"/>
                        </a:buClr>
                        <a:buFont typeface="Segoe UI Light" panose="020B0502040204020203" pitchFamily="34" charset="0"/>
                        <a:buChar char="♦"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IV этап. Реализация проектов: май – октябрь 2024 года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60B0F2"/>
                        </a:buClr>
                        <a:buSzTx/>
                        <a:buFont typeface="Segoe UI Light" panose="020B0502040204020203" pitchFamily="34" charset="0"/>
                        <a:buChar char="♦"/>
                        <a:tabLst/>
                        <a:defRPr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60B0F2"/>
                        </a:buClr>
                        <a:buSzTx/>
                        <a:buFont typeface="Segoe UI Light" panose="020B0502040204020203" pitchFamily="34" charset="0"/>
                        <a:buChar char="♦"/>
                        <a:tabLst/>
                        <a:defRPr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проведение итоговых публичных мероприятий, награждение лучших проектов по итогам реализации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60B0F2"/>
                        </a:buClr>
                        <a:buSzTx/>
                        <a:buFont typeface="Segoe UI Light" panose="020B0502040204020203" pitchFamily="34" charset="0"/>
                        <a:buChar char="♦"/>
                        <a:tabLst/>
                        <a:defRPr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V этап. Подведение итогов – ноябрь 2024 года: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egoe UI Light" panose="020B0502040204020203" pitchFamily="34" charset="0"/>
                        <a:buChar char="♦"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E73B9"/>
                        </a:buClr>
                        <a:buSzTx/>
                        <a:buFont typeface="Segoe UI Light" panose="020B0502040204020203" pitchFamily="34" charset="0"/>
                        <a:buChar char="♦"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проведение итоговых публичных мероприятий, награждение лучших проектов по итогам реализации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87336"/>
      </p:ext>
    </p:extLst>
  </p:cSld>
  <p:clrMapOvr>
    <a:masterClrMapping/>
  </p:clrMapOvr>
  <p:transition spd="slow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3"/>
          <p:cNvGrpSpPr/>
          <p:nvPr/>
        </p:nvGrpSpPr>
        <p:grpSpPr>
          <a:xfrm>
            <a:off x="1589028" y="2356265"/>
            <a:ext cx="5040372" cy="4997035"/>
            <a:chOff x="5335375" y="1953712"/>
            <a:chExt cx="1528175" cy="1485271"/>
          </a:xfrm>
          <a:noFill/>
        </p:grpSpPr>
        <p:sp>
          <p:nvSpPr>
            <p:cNvPr id="14" name="83"/>
            <p:cNvSpPr/>
            <p:nvPr/>
          </p:nvSpPr>
          <p:spPr bwMode="auto">
            <a:xfrm rot="16377237">
              <a:off x="5356827" y="1932260"/>
              <a:ext cx="1485271" cy="1528175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pFill/>
            <a:ln w="25400" cap="flat" cmpd="sng" algn="ctr">
              <a:solidFill>
                <a:srgbClr val="60B0F2"/>
              </a:solidFill>
              <a:prstDash val="dash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950" kern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5" name="TextBox 29"/>
            <p:cNvSpPr txBox="1"/>
            <p:nvPr/>
          </p:nvSpPr>
          <p:spPr>
            <a:xfrm>
              <a:off x="5343070" y="2466772"/>
              <a:ext cx="1512785" cy="423270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5000" b="1" dirty="0">
                  <a:latin typeface="Verdana" panose="020B0604030504040204" pitchFamily="34" charset="0"/>
                  <a:ea typeface="Verdana" panose="020B0604030504040204" pitchFamily="34" charset="0"/>
                </a:rPr>
                <a:t>Направления конкурса</a:t>
              </a:r>
              <a:endParaRPr lang="zh-CN" altLang="en-US" sz="5000" b="1" dirty="0"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44200" y="4782599"/>
            <a:ext cx="6969735" cy="72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проекты, направленные на объединение жителей и укрепление патриотичной гражданской позиции</a:t>
            </a: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48400" y="331943"/>
            <a:ext cx="11130591" cy="1051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проекты, направленные на благоустройство территорий общественных самоуправлений (озеленение, малые архитектурные формы, оформление к праздникам и т.п.)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554502" y="1734163"/>
            <a:ext cx="8971498" cy="72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проекты, направленные на объединение жителей города для раскрытия их творческого потенциала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409261" y="3206473"/>
            <a:ext cx="6969735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проекты, направленные на развитие гуманного отношения к животным и уменьшение численности бездомных животных</a:t>
            </a:r>
          </a:p>
        </p:txBody>
      </p:sp>
      <p:sp>
        <p:nvSpPr>
          <p:cNvPr id="29" name="TextBox 11"/>
          <p:cNvSpPr txBox="1"/>
          <p:nvPr/>
        </p:nvSpPr>
        <p:spPr>
          <a:xfrm>
            <a:off x="364093" y="4886219"/>
            <a:ext cx="820038" cy="41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  <a:r>
              <a:rPr lang="en-US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524000" y="0"/>
            <a:ext cx="0" cy="1028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522EA7F-A8CE-4EB0-AB74-24899BC5A856}"/>
              </a:ext>
            </a:extLst>
          </p:cNvPr>
          <p:cNvSpPr/>
          <p:nvPr/>
        </p:nvSpPr>
        <p:spPr>
          <a:xfrm>
            <a:off x="2953281" y="397458"/>
            <a:ext cx="4038599" cy="52738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«Зеленый город»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1859945-4550-46D2-B43B-2C6B6DD6D01E}"/>
              </a:ext>
            </a:extLst>
          </p:cNvPr>
          <p:cNvSpPr/>
          <p:nvPr/>
        </p:nvSpPr>
        <p:spPr>
          <a:xfrm>
            <a:off x="4979112" y="1733410"/>
            <a:ext cx="4038599" cy="527380"/>
          </a:xfrm>
          <a:prstGeom prst="roundRect">
            <a:avLst/>
          </a:prstGeom>
          <a:solidFill>
            <a:srgbClr val="FBC5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highlight>
                  <a:srgbClr val="FBC56B"/>
                </a:highlight>
              </a:rPr>
              <a:t>«Творческий город»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D8FD2121-4FDF-440F-8670-8D47DC093E83}"/>
              </a:ext>
            </a:extLst>
          </p:cNvPr>
          <p:cNvSpPr/>
          <p:nvPr/>
        </p:nvSpPr>
        <p:spPr>
          <a:xfrm>
            <a:off x="6478305" y="3187134"/>
            <a:ext cx="4038599" cy="52738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«Гуманный город»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44545162-D91A-41C7-9684-A684607FC32A}"/>
              </a:ext>
            </a:extLst>
          </p:cNvPr>
          <p:cNvSpPr/>
          <p:nvPr/>
        </p:nvSpPr>
        <p:spPr>
          <a:xfrm>
            <a:off x="6845216" y="4787313"/>
            <a:ext cx="4038599" cy="527380"/>
          </a:xfrm>
          <a:prstGeom prst="roundRect">
            <a:avLst/>
          </a:prstGeom>
          <a:solidFill>
            <a:srgbClr val="FEF76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«Патриотичный город»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D1B9104F-50BB-4811-88EC-7DFDE5678DA8}"/>
              </a:ext>
            </a:extLst>
          </p:cNvPr>
          <p:cNvSpPr/>
          <p:nvPr/>
        </p:nvSpPr>
        <p:spPr>
          <a:xfrm>
            <a:off x="6463065" y="6288300"/>
            <a:ext cx="4038599" cy="527380"/>
          </a:xfrm>
          <a:prstGeom prst="roundRect">
            <a:avLst/>
          </a:prstGeom>
          <a:solidFill>
            <a:srgbClr val="F5AD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«Семейный город»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9CE7CD15-9C8A-4619-A339-3A818A4587D3}"/>
              </a:ext>
            </a:extLst>
          </p:cNvPr>
          <p:cNvSpPr/>
          <p:nvPr/>
        </p:nvSpPr>
        <p:spPr>
          <a:xfrm>
            <a:off x="4979112" y="7529909"/>
            <a:ext cx="4038599" cy="527380"/>
          </a:xfrm>
          <a:prstGeom prst="roundRect">
            <a:avLst/>
          </a:prstGeom>
          <a:solidFill>
            <a:srgbClr val="8E73B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«Здоровый город»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C6F14D6-4255-4030-94C4-759F9A9E0F5D}"/>
              </a:ext>
            </a:extLst>
          </p:cNvPr>
          <p:cNvSpPr/>
          <p:nvPr/>
        </p:nvSpPr>
        <p:spPr>
          <a:xfrm>
            <a:off x="2818298" y="8733482"/>
            <a:ext cx="4038599" cy="52738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«Бизнес для города»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CFACF97-2B2C-48A5-84EF-4D00481E32A8}"/>
              </a:ext>
            </a:extLst>
          </p:cNvPr>
          <p:cNvSpPr/>
          <p:nvPr/>
        </p:nvSpPr>
        <p:spPr>
          <a:xfrm>
            <a:off x="10023172" y="6191089"/>
            <a:ext cx="7441869" cy="72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проекты, направленные на укрепление семейных традиций для жителей города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7E02BEC-01EA-4284-B25C-4DE2A46E4CFB}"/>
              </a:ext>
            </a:extLst>
          </p:cNvPr>
          <p:cNvSpPr/>
          <p:nvPr/>
        </p:nvSpPr>
        <p:spPr>
          <a:xfrm>
            <a:off x="8892818" y="7511763"/>
            <a:ext cx="8864799" cy="72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проекты, направленные на развитие спорта и здорового образа жизни среди жителей города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F5F88AD-C6A5-4FFF-A69E-38ED2BA799AF}"/>
              </a:ext>
            </a:extLst>
          </p:cNvPr>
          <p:cNvSpPr/>
          <p:nvPr/>
        </p:nvSpPr>
        <p:spPr>
          <a:xfrm>
            <a:off x="6856897" y="8762891"/>
            <a:ext cx="10047241" cy="39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бизнес-проекты, направленные на решение социально-значимых задач </a:t>
            </a:r>
          </a:p>
        </p:txBody>
      </p:sp>
    </p:spTree>
    <p:extLst>
      <p:ext uri="{BB962C8B-B14F-4D97-AF65-F5344CB8AC3E}">
        <p14:creationId xmlns:p14="http://schemas.microsoft.com/office/powerpoint/2010/main" val="3507122519"/>
      </p:ext>
    </p:extLst>
  </p:cSld>
  <p:clrMapOvr>
    <a:masterClrMapping/>
  </p:clrMapOvr>
  <p:transition spd="slow" advTm="7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040459"/>
              </p:ext>
            </p:extLst>
          </p:nvPr>
        </p:nvGraphicFramePr>
        <p:xfrm>
          <a:off x="2133600" y="2247900"/>
          <a:ext cx="14249400" cy="629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Тематика проектов должна соответствовать одному из утвержденных направлений Конкурса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8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800"/>
                        </a:spcAft>
                        <a:buFontTx/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800"/>
                        </a:spcAft>
                        <a:buFontTx/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800"/>
                        </a:spcAft>
                        <a:buFontTx/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В рамках Конкурса не финансируются: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BC56B"/>
                        </a:buClr>
                        <a:buSzTx/>
                        <a:buFont typeface="Segoe UI Light" panose="020B0502040204020203" pitchFamily="34" charset="0"/>
                        <a:buChar char="♦"/>
                        <a:tabLst/>
                        <a:defRPr/>
                      </a:pP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BC56B"/>
                        </a:buClr>
                        <a:buSzTx/>
                        <a:buFont typeface="Segoe UI Light" panose="020B0502040204020203" pitchFamily="34" charset="0"/>
                        <a:buChar char="♦"/>
                        <a:tabLst/>
                        <a:defRPr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расходы по ранее реализованным проектам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BC56B"/>
                        </a:buClr>
                        <a:buSzTx/>
                        <a:buFont typeface="Segoe UI Light" panose="020B0502040204020203" pitchFamily="34" charset="0"/>
                        <a:buChar char="♦"/>
                        <a:tabLst/>
                        <a:defRPr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проекты, уже получившие поддержку в текущем году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BC56B"/>
                        </a:buClr>
                        <a:buSzTx/>
                        <a:buFont typeface="Segoe UI Light" panose="020B0502040204020203" pitchFamily="34" charset="0"/>
                        <a:buChar char="♦"/>
                        <a:tabLst/>
                        <a:defRPr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закупка оборудования, не требуемого для реализации проекта, оборудование офисных помещений</a:t>
                      </a:r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BC56B"/>
                        </a:buClr>
                        <a:buSzTx/>
                        <a:buFont typeface="Segoe UI Light" panose="020B0502040204020203" pitchFamily="34" charset="0"/>
                        <a:buChar char="♦"/>
                        <a:tabLst/>
                        <a:defRPr/>
                      </a:pP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 рамках Конкурса рассматриваются проекты со сроком реализации не более  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r>
                        <a:rPr lang="ru-RU" sz="2400" b="1" u="sng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месяцев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B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800"/>
                        </a:spcAft>
                        <a:buClr>
                          <a:srgbClr val="8FBB4A"/>
                        </a:buClr>
                        <a:buFont typeface="Segoe UI Light" panose="020B0502040204020203" pitchFamily="34" charset="0"/>
                        <a:buChar char="♦"/>
                      </a:pPr>
                      <a:endParaRPr lang="ru-RU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spcAft>
                          <a:spcPts val="800"/>
                        </a:spcAft>
                        <a:buClr>
                          <a:srgbClr val="8FBB4A"/>
                        </a:buClr>
                        <a:buFont typeface="Segoe UI Light" panose="020B0502040204020203" pitchFamily="34" charset="0"/>
                        <a:buChar char="♦"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 период с 1 мая по 31 октября 2024 года (некоммерческие проекты)</a:t>
                      </a:r>
                    </a:p>
                    <a:p>
                      <a:pPr marL="342900" indent="-342900" algn="just">
                        <a:spcAft>
                          <a:spcPts val="800"/>
                        </a:spcAft>
                        <a:buClr>
                          <a:srgbClr val="8FBB4A"/>
                        </a:buClr>
                        <a:buFont typeface="Segoe UI Light" panose="020B0502040204020203" pitchFamily="34" charset="0"/>
                        <a:buChar char="♦"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регистрация бизнеса с 15 февраля по 30 сентября 2024 года (бизнес-проекты)</a:t>
                      </a:r>
                    </a:p>
                    <a:p>
                      <a:pPr marL="0" indent="0" algn="just">
                        <a:spcAft>
                          <a:spcPts val="800"/>
                        </a:spcAft>
                        <a:buClr>
                          <a:srgbClr val="8FBB4A"/>
                        </a:buClr>
                        <a:buFont typeface="Segoe UI Light" panose="020B0502040204020203" pitchFamily="34" charset="0"/>
                        <a:buNone/>
                      </a:pPr>
                      <a:endParaRPr lang="ru-RU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TextBox 11"/>
          <p:cNvSpPr txBox="1"/>
          <p:nvPr/>
        </p:nvSpPr>
        <p:spPr>
          <a:xfrm>
            <a:off x="364093" y="4886219"/>
            <a:ext cx="820038" cy="41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  <a:r>
              <a:rPr lang="en-US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524000" y="0"/>
            <a:ext cx="0" cy="1028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"/>
          <p:cNvSpPr txBox="1"/>
          <p:nvPr/>
        </p:nvSpPr>
        <p:spPr>
          <a:xfrm>
            <a:off x="1871127" y="647700"/>
            <a:ext cx="157734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5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Требования к проектам</a:t>
            </a:r>
          </a:p>
        </p:txBody>
      </p:sp>
    </p:spTree>
    <p:extLst>
      <p:ext uri="{BB962C8B-B14F-4D97-AF65-F5344CB8AC3E}">
        <p14:creationId xmlns:p14="http://schemas.microsoft.com/office/powerpoint/2010/main" val="1322938113"/>
      </p:ext>
    </p:extLst>
  </p:cSld>
  <p:clrMapOvr>
    <a:masterClrMapping/>
  </p:clrMapOvr>
  <p:transition spd="slow" advTm="7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1"/>
          <p:cNvSpPr txBox="1"/>
          <p:nvPr/>
        </p:nvSpPr>
        <p:spPr>
          <a:xfrm>
            <a:off x="364093" y="4886219"/>
            <a:ext cx="820038" cy="41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  <a:r>
              <a:rPr lang="en-US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524000" y="0"/>
            <a:ext cx="0" cy="1028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"/>
          <p:cNvSpPr txBox="1"/>
          <p:nvPr/>
        </p:nvSpPr>
        <p:spPr>
          <a:xfrm>
            <a:off x="1863870" y="692577"/>
            <a:ext cx="164241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4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Требования к конкурсной документации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76600" y="2763907"/>
            <a:ext cx="12649200" cy="581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8E73B9"/>
              </a:buClr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Пакет документов, предоставляемый участникам Конкурса, должен включать себя заявку на участие в Конкурсе в соответствии с приложением 1 (некоммерческие проекты) и приложением 2 (бизнес-проекты)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8E73B9"/>
              </a:buClr>
            </a:pP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8E73B9"/>
              </a:buClr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Пакет документов предоставляется в бумажном виде в 1 экземпляре в АНО «Среда», по адресу: г. Череповец, б. Доменщиков, 32 </a:t>
            </a:r>
            <a:r>
              <a:rPr lang="ru-RU" sz="2400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 12 часов 15 марта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8E73B9"/>
              </a:buClr>
            </a:pP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8E73B9"/>
              </a:buClr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Конкурсант имеет право представить на Конкурс не более одного проекта.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8E73B9"/>
              </a:buClr>
            </a:pP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8E73B9"/>
              </a:buClr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случае предоставления документов не в полном объеме или их оформления с нарушением требований настоящего Положения, предоставления заведомо недостоверных (подложных) документов проектная заявка может быть отклонена от участия в Конкурсе.</a:t>
            </a: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0000" y="3009900"/>
            <a:ext cx="533400" cy="533400"/>
          </a:xfrm>
          <a:prstGeom prst="rect">
            <a:avLst/>
          </a:prstGeom>
          <a:noFill/>
          <a:ln>
            <a:solidFill>
              <a:srgbClr val="FBC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0973" y="4604636"/>
            <a:ext cx="533400" cy="533400"/>
          </a:xfrm>
          <a:prstGeom prst="rect">
            <a:avLst/>
          </a:prstGeom>
          <a:noFill/>
          <a:ln>
            <a:solidFill>
              <a:srgbClr val="8FBB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69079" y="5738278"/>
            <a:ext cx="533400" cy="533400"/>
          </a:xfrm>
          <a:prstGeom prst="rect">
            <a:avLst/>
          </a:prstGeom>
          <a:noFill/>
          <a:ln>
            <a:solidFill>
              <a:srgbClr val="FD8C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31600" y="7264246"/>
            <a:ext cx="533400" cy="533400"/>
          </a:xfrm>
          <a:prstGeom prst="rect">
            <a:avLst/>
          </a:prstGeom>
          <a:noFill/>
          <a:ln>
            <a:solidFill>
              <a:srgbClr val="60B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92448" y="3033409"/>
            <a:ext cx="375601" cy="81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8E73B9"/>
              </a:buClr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2246" y="4645489"/>
            <a:ext cx="375601" cy="81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8E73B9"/>
              </a:buClr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92448" y="5785108"/>
            <a:ext cx="375601" cy="81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8E73B9"/>
              </a:buClr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5660" y="7251623"/>
            <a:ext cx="375601" cy="81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8E73B9"/>
              </a:buClr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02883"/>
      </p:ext>
    </p:extLst>
  </p:cSld>
  <p:clrMapOvr>
    <a:masterClrMapping/>
  </p:clrMapOvr>
  <p:transition spd="slow" advTm="7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1"/>
          <p:cNvSpPr txBox="1"/>
          <p:nvPr/>
        </p:nvSpPr>
        <p:spPr>
          <a:xfrm>
            <a:off x="364093" y="4886219"/>
            <a:ext cx="820038" cy="41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  <a:r>
              <a:rPr lang="en-US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524000" y="0"/>
            <a:ext cx="0" cy="1028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10947" y="6304114"/>
            <a:ext cx="612345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случае участия в конкурсе бюджетных учреждений, приоритет отдается тем из них, кто для реализации проекта привлекает небюджетную НКО</a:t>
            </a:r>
            <a:endParaRPr lang="ru-RU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3870" y="392200"/>
            <a:ext cx="1642413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оценке проектов члены конкурсной комиссии руководствуются следующими критериями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287000" y="2247122"/>
            <a:ext cx="519887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Актуальность и социальная значимость проекта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75374" y="3237538"/>
            <a:ext cx="491343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Инновационность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уникальность проекта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287000" y="7612118"/>
            <a:ext cx="6176904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Рациональность и обоснованность бюджета проекта (соответствие объема, перечня расходов и прогнозируемых результатов реализации проекта; экономическая обоснованность стоимости товаров и услуг, а также оплаты труда привлекаемых специалистов)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17712" y="4925813"/>
            <a:ext cx="437109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Трудовое участие в реализации проектов участников проектов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287000" y="4929620"/>
            <a:ext cx="716280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Масштаб реализации проекта: (охват участников; категория участников; разнообразие предлагаемых мероприятий)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098252" y="8598727"/>
            <a:ext cx="519055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Планируемая информационная открытость проекта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287000" y="3440189"/>
            <a:ext cx="533039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Соотношение расходов на оплату труда к общей сумме гранта не может превышать 30%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287000" y="6419051"/>
            <a:ext cx="733274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 прочих равных приоритет устанавливается Конкурсной комиссией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9850349" y="2933700"/>
            <a:ext cx="6760800" cy="0"/>
          </a:xfrm>
          <a:prstGeom prst="line">
            <a:avLst/>
          </a:prstGeom>
          <a:ln w="22225">
            <a:solidFill>
              <a:srgbClr val="FD8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2165351" y="3924300"/>
            <a:ext cx="6463322" cy="0"/>
          </a:xfrm>
          <a:prstGeom prst="line">
            <a:avLst/>
          </a:prstGeom>
          <a:ln w="22225">
            <a:solidFill>
              <a:srgbClr val="FFC8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9850349" y="4421612"/>
            <a:ext cx="6760800" cy="0"/>
          </a:xfrm>
          <a:prstGeom prst="line">
            <a:avLst/>
          </a:prstGeom>
          <a:ln w="22225">
            <a:solidFill>
              <a:srgbClr val="8FB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9850349" y="5927569"/>
            <a:ext cx="6760800" cy="0"/>
          </a:xfrm>
          <a:prstGeom prst="line">
            <a:avLst/>
          </a:prstGeom>
          <a:ln w="22225">
            <a:solidFill>
              <a:srgbClr val="FFC8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9850349" y="7104110"/>
            <a:ext cx="6761251" cy="0"/>
          </a:xfrm>
          <a:prstGeom prst="line">
            <a:avLst/>
          </a:prstGeom>
          <a:ln w="22225">
            <a:solidFill>
              <a:srgbClr val="106C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9850349" y="9486900"/>
            <a:ext cx="6761251" cy="0"/>
          </a:xfrm>
          <a:prstGeom prst="line">
            <a:avLst/>
          </a:prstGeom>
          <a:ln w="22225">
            <a:solidFill>
              <a:srgbClr val="8E7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2165351" y="5623572"/>
            <a:ext cx="6463322" cy="0"/>
          </a:xfrm>
          <a:prstGeom prst="line">
            <a:avLst/>
          </a:prstGeom>
          <a:ln w="22225">
            <a:solidFill>
              <a:srgbClr val="60B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2165351" y="7580283"/>
            <a:ext cx="6463322" cy="0"/>
          </a:xfrm>
          <a:prstGeom prst="line">
            <a:avLst/>
          </a:prstGeom>
          <a:ln w="22225">
            <a:solidFill>
              <a:srgbClr val="FD8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2165351" y="9283786"/>
            <a:ext cx="6463322" cy="0"/>
          </a:xfrm>
          <a:prstGeom prst="line">
            <a:avLst/>
          </a:prstGeom>
          <a:ln w="22225">
            <a:solidFill>
              <a:srgbClr val="8FB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348228"/>
      </p:ext>
    </p:extLst>
  </p:cSld>
  <p:clrMapOvr>
    <a:masterClrMapping/>
  </p:clrMapOvr>
  <p:transition spd="slow" advTm="7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1"/>
          <p:cNvSpPr txBox="1"/>
          <p:nvPr/>
        </p:nvSpPr>
        <p:spPr>
          <a:xfrm>
            <a:off x="364093" y="4886219"/>
            <a:ext cx="820038" cy="41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en-US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524000" y="0"/>
            <a:ext cx="0" cy="1028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848139"/>
              </p:ext>
            </p:extLst>
          </p:nvPr>
        </p:nvGraphicFramePr>
        <p:xfrm>
          <a:off x="2362200" y="1385376"/>
          <a:ext cx="14249400" cy="741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Порядок подачи конкурсных заявок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8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800"/>
                        </a:spcAft>
                        <a:buFontTx/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spcAft>
                          <a:spcPts val="800"/>
                        </a:spcAft>
                        <a:buClr>
                          <a:srgbClr val="FD8C84"/>
                        </a:buClr>
                        <a:buFont typeface="Segoe UI Light" panose="020B0502040204020203" pitchFamily="34" charset="0"/>
                        <a:buChar char="♦"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Конкурсные заявки подаются в </a:t>
                      </a:r>
                      <a:r>
                        <a:rPr lang="ru-RU" sz="2000" b="1" u="sng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срок до 12 часов 15 марта 2024 года</a:t>
                      </a: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.  </a:t>
                      </a:r>
                    </a:p>
                    <a:p>
                      <a:pPr marL="0" indent="0" algn="just">
                        <a:spcAft>
                          <a:spcPts val="800"/>
                        </a:spcAft>
                        <a:buClr>
                          <a:srgbClr val="FD8C84"/>
                        </a:buClr>
                        <a:buFont typeface="Segoe UI Light" panose="020B0502040204020203" pitchFamily="34" charset="0"/>
                        <a:buNone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Заявки, поступившие после указанной даты окончания приема заявок, не допускаются к участию в Конкурсе.</a:t>
                      </a:r>
                    </a:p>
                    <a:p>
                      <a:pPr marL="342900" indent="-342900" algn="just">
                        <a:spcAft>
                          <a:spcPts val="800"/>
                        </a:spcAft>
                        <a:buClr>
                          <a:srgbClr val="FD8C84"/>
                        </a:buClr>
                        <a:buFont typeface="Segoe UI Light" panose="020B0502040204020203" pitchFamily="34" charset="0"/>
                        <a:buChar char="♦"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Представленные конкурсантом документы не рецензируются и обратно не возвращаются.</a:t>
                      </a:r>
                    </a:p>
                    <a:p>
                      <a:pPr marL="0" indent="0" algn="just">
                        <a:spcAft>
                          <a:spcPts val="800"/>
                        </a:spcAft>
                        <a:buFontTx/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800"/>
                        </a:spcAft>
                        <a:buFontTx/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Определение победителей Конкурса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BC56B"/>
                        </a:buClr>
                        <a:buSzTx/>
                        <a:buFont typeface="Segoe UI Light" panose="020B0502040204020203" pitchFamily="34" charset="0"/>
                        <a:buChar char="♦"/>
                        <a:tabLst/>
                        <a:defRPr/>
                      </a:pP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BC56B"/>
                        </a:buClr>
                        <a:buSzTx/>
                        <a:buFont typeface="Segoe UI Light" panose="020B0502040204020203" pitchFamily="34" charset="0"/>
                        <a:buChar char="♦"/>
                        <a:tabLst/>
                        <a:defRPr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Победители Конкурса определяются на заседании Конкурсной комиссии, путем коллегиального обсуждения и открытого голосования </a:t>
                      </a:r>
                      <a:r>
                        <a:rPr lang="ru-RU" sz="200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членов комиссии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BC56B"/>
                        </a:buClr>
                        <a:buSzTx/>
                        <a:buFont typeface="Segoe UI Light" panose="020B0502040204020203" pitchFamily="34" charset="0"/>
                        <a:buChar char="♦"/>
                        <a:tabLst/>
                        <a:defRPr/>
                      </a:pP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Порядок предоставления грантов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B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800"/>
                        </a:spcAft>
                        <a:buClr>
                          <a:srgbClr val="8FBB4A"/>
                        </a:buClr>
                        <a:buFont typeface="Segoe UI Light" panose="020B0502040204020203" pitchFamily="34" charset="0"/>
                        <a:buChar char="♦"/>
                      </a:pPr>
                      <a:endParaRPr lang="ru-RU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spcAft>
                          <a:spcPts val="800"/>
                        </a:spcAft>
                        <a:buClr>
                          <a:srgbClr val="8FBB4A"/>
                        </a:buClr>
                        <a:buFont typeface="Segoe UI Light" panose="020B0502040204020203" pitchFamily="34" charset="0"/>
                        <a:buChar char="♦"/>
                      </a:pP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Грант предоставляется Грантополучателю на основании договора, заключаемого с Оператором</a:t>
                      </a:r>
                      <a:r>
                        <a:rPr lang="ru-RU" sz="2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Конкурса </a:t>
                      </a:r>
                      <a:r>
                        <a:rPr lang="ru-RU" sz="2000" b="1" i="0" u="sng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 1 мая 2024 года </a:t>
                      </a: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 течение 3-х рабочих дней с момента заключения договора.</a:t>
                      </a:r>
                    </a:p>
                    <a:p>
                      <a:pPr marL="342900" indent="-342900" algn="just">
                        <a:spcAft>
                          <a:spcPts val="800"/>
                        </a:spcAft>
                        <a:buClr>
                          <a:srgbClr val="8FBB4A"/>
                        </a:buClr>
                        <a:buFont typeface="Segoe UI Light" panose="020B0502040204020203" pitchFamily="34" charset="0"/>
                        <a:buChar char="♦"/>
                      </a:pPr>
                      <a:endParaRPr lang="ru-RU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136155"/>
      </p:ext>
    </p:extLst>
  </p:cSld>
  <p:clrMapOvr>
    <a:masterClrMapping/>
  </p:clrMapOvr>
  <p:transition spd="slow" advTm="7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364093" y="4886219"/>
            <a:ext cx="820038" cy="41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US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2438400" y="2854893"/>
            <a:ext cx="128016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Конкурс </a:t>
            </a:r>
            <a:r>
              <a:rPr lang="ru-RU" sz="4400" b="1" dirty="0">
                <a:solidFill>
                  <a:srgbClr val="106C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«Череповец, включайся!»</a:t>
            </a:r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sz="4400" b="1" dirty="0">
                <a:solidFill>
                  <a:srgbClr val="106C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направленный на реализацию социально-значимых проектов, предложенных жителями города, проводится по инициативе и на средства компании </a:t>
            </a:r>
            <a:r>
              <a:rPr lang="ru-RU" sz="4400" b="1" dirty="0">
                <a:solidFill>
                  <a:srgbClr val="002F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«Северсталь»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24000" y="0"/>
            <a:ext cx="0" cy="1028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Северсталь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187" y="190500"/>
            <a:ext cx="2587625" cy="10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4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364093" y="4886219"/>
            <a:ext cx="820038" cy="41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03</a:t>
            </a:r>
            <a:r>
              <a:rPr lang="en-US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2514600" y="723900"/>
            <a:ext cx="11658600" cy="3654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ru-RU" sz="7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Оператор конкурса</a:t>
            </a:r>
          </a:p>
          <a:p>
            <a:pPr>
              <a:lnSpc>
                <a:spcPts val="9457"/>
              </a:lnSpc>
              <a:spcBef>
                <a:spcPct val="0"/>
              </a:spcBef>
            </a:pPr>
            <a:r>
              <a:rPr lang="ru-RU" sz="7200" b="1" dirty="0">
                <a:solidFill>
                  <a:srgbClr val="106C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«Череповец, включайся!»</a:t>
            </a:r>
            <a:endParaRPr lang="en-US" sz="7200" b="1" dirty="0">
              <a:solidFill>
                <a:srgbClr val="106CB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24000" y="0"/>
            <a:ext cx="0" cy="1028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/>
          <p:cNvSpPr txBox="1"/>
          <p:nvPr/>
        </p:nvSpPr>
        <p:spPr>
          <a:xfrm>
            <a:off x="2514600" y="6362700"/>
            <a:ext cx="148590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6600" b="1" dirty="0">
                <a:solidFill>
                  <a:srgbClr val="8E73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Автономная некоммерческая организация «Среда»</a:t>
            </a:r>
          </a:p>
        </p:txBody>
      </p:sp>
    </p:spTree>
    <p:extLst>
      <p:ext uri="{BB962C8B-B14F-4D97-AF65-F5344CB8AC3E}">
        <p14:creationId xmlns:p14="http://schemas.microsoft.com/office/powerpoint/2010/main" val="415885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364093" y="4886219"/>
            <a:ext cx="820038" cy="41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04</a:t>
            </a:r>
            <a:r>
              <a:rPr lang="en-US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4572000" y="2400300"/>
            <a:ext cx="7848600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ru-RU" sz="7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 конкурса</a:t>
            </a:r>
            <a:endParaRPr lang="en-US" sz="7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24000" y="0"/>
            <a:ext cx="0" cy="1028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/>
          <p:cNvSpPr txBox="1"/>
          <p:nvPr/>
        </p:nvSpPr>
        <p:spPr>
          <a:xfrm>
            <a:off x="5791200" y="5093776"/>
            <a:ext cx="92964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культуры участия населения                           в формировании и исполнении инициатив, направленных на благоустройство и развитие города, через организацию и проведение совместных мероприятий</a:t>
            </a: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57400" y="1879824"/>
            <a:ext cx="2667000" cy="21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5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11"/>
          <p:cNvSpPr txBox="1"/>
          <p:nvPr/>
        </p:nvSpPr>
        <p:spPr>
          <a:xfrm>
            <a:off x="364093" y="4886219"/>
            <a:ext cx="820038" cy="41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</a:t>
            </a:r>
            <a:r>
              <a:rPr lang="en-US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39" name="TextBox 5"/>
          <p:cNvSpPr txBox="1"/>
          <p:nvPr/>
        </p:nvSpPr>
        <p:spPr>
          <a:xfrm>
            <a:off x="1939363" y="76361"/>
            <a:ext cx="9525000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ru-RU" sz="5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конкурса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524000" y="0"/>
            <a:ext cx="0" cy="1028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5"/>
          <p:cNvSpPr txBox="1"/>
          <p:nvPr/>
        </p:nvSpPr>
        <p:spPr>
          <a:xfrm>
            <a:off x="10960905" y="1813957"/>
            <a:ext cx="666422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повышение социальной активности и самостоятельности городской общественности</a:t>
            </a:r>
          </a:p>
        </p:txBody>
      </p:sp>
      <p:sp>
        <p:nvSpPr>
          <p:cNvPr id="46" name="TextBox 5"/>
          <p:cNvSpPr txBox="1"/>
          <p:nvPr/>
        </p:nvSpPr>
        <p:spPr>
          <a:xfrm>
            <a:off x="10991056" y="4527947"/>
            <a:ext cx="662771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решение актуальных локальных задач в городе Череповце посредством выявления и поддержки лучших социально-ориентированных проектов, реализации наиболее значимых инициатив</a:t>
            </a:r>
          </a:p>
        </p:txBody>
      </p:sp>
      <p:sp>
        <p:nvSpPr>
          <p:cNvPr id="47" name="TextBox 5"/>
          <p:cNvSpPr txBox="1"/>
          <p:nvPr/>
        </p:nvSpPr>
        <p:spPr>
          <a:xfrm>
            <a:off x="1931554" y="3197887"/>
            <a:ext cx="553951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благоустройство и озеленение территории и улучшение экологической обстановки в городе Череповце</a:t>
            </a:r>
          </a:p>
        </p:txBody>
      </p:sp>
      <p:sp>
        <p:nvSpPr>
          <p:cNvPr id="50" name="TextBox 5"/>
          <p:cNvSpPr txBox="1"/>
          <p:nvPr/>
        </p:nvSpPr>
        <p:spPr>
          <a:xfrm>
            <a:off x="1791648" y="6503719"/>
            <a:ext cx="565675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повышение уровня комфортности городской среды</a:t>
            </a:r>
          </a:p>
        </p:txBody>
      </p:sp>
      <p:sp>
        <p:nvSpPr>
          <p:cNvPr id="51" name="TextBox 5"/>
          <p:cNvSpPr txBox="1"/>
          <p:nvPr/>
        </p:nvSpPr>
        <p:spPr>
          <a:xfrm>
            <a:off x="10965770" y="8089790"/>
            <a:ext cx="732223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развитие гуманного отношения к животным и уменьшение численности бездомных животных</a:t>
            </a:r>
          </a:p>
        </p:txBody>
      </p:sp>
      <p:sp>
        <p:nvSpPr>
          <p:cNvPr id="59" name="Rectangle 4"/>
          <p:cNvSpPr/>
          <p:nvPr/>
        </p:nvSpPr>
        <p:spPr>
          <a:xfrm>
            <a:off x="8628673" y="1351990"/>
            <a:ext cx="1221675" cy="8935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Diamond 8"/>
          <p:cNvSpPr/>
          <p:nvPr/>
        </p:nvSpPr>
        <p:spPr>
          <a:xfrm>
            <a:off x="7728673" y="5977298"/>
            <a:ext cx="1800000" cy="1800000"/>
          </a:xfrm>
          <a:prstGeom prst="diamond">
            <a:avLst/>
          </a:prstGeom>
          <a:solidFill>
            <a:srgbClr val="FD8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Diamond 13"/>
          <p:cNvSpPr/>
          <p:nvPr/>
        </p:nvSpPr>
        <p:spPr>
          <a:xfrm>
            <a:off x="8904586" y="1294643"/>
            <a:ext cx="1800000" cy="1800000"/>
          </a:xfrm>
          <a:prstGeom prst="diamond">
            <a:avLst/>
          </a:prstGeom>
          <a:solidFill>
            <a:srgbClr val="FEF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Diamond 22"/>
          <p:cNvSpPr/>
          <p:nvPr/>
        </p:nvSpPr>
        <p:spPr>
          <a:xfrm>
            <a:off x="7716054" y="2759552"/>
            <a:ext cx="1800000" cy="1800000"/>
          </a:xfrm>
          <a:prstGeom prst="diamond">
            <a:avLst/>
          </a:prstGeom>
          <a:solidFill>
            <a:srgbClr val="8FB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Diamond 16"/>
          <p:cNvSpPr/>
          <p:nvPr/>
        </p:nvSpPr>
        <p:spPr>
          <a:xfrm>
            <a:off x="8966728" y="4351054"/>
            <a:ext cx="1800000" cy="1800000"/>
          </a:xfrm>
          <a:prstGeom prst="diamond">
            <a:avLst/>
          </a:prstGeom>
          <a:solidFill>
            <a:srgbClr val="60B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Diamond 16"/>
          <p:cNvSpPr/>
          <p:nvPr/>
        </p:nvSpPr>
        <p:spPr>
          <a:xfrm>
            <a:off x="8950348" y="7777298"/>
            <a:ext cx="1800000" cy="1800000"/>
          </a:xfrm>
          <a:prstGeom prst="diamond">
            <a:avLst/>
          </a:prstGeom>
          <a:solidFill>
            <a:srgbClr val="FB9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362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5</a:t>
            </a:r>
          </a:p>
        </p:txBody>
      </p:sp>
      <p:sp>
        <p:nvSpPr>
          <p:cNvPr id="56" name="TextBox 11"/>
          <p:cNvSpPr txBox="1"/>
          <p:nvPr/>
        </p:nvSpPr>
        <p:spPr>
          <a:xfrm>
            <a:off x="9555740" y="2035343"/>
            <a:ext cx="515238" cy="463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57" name="TextBox 11"/>
          <p:cNvSpPr txBox="1"/>
          <p:nvPr/>
        </p:nvSpPr>
        <p:spPr>
          <a:xfrm>
            <a:off x="8206035" y="3427918"/>
            <a:ext cx="820038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90" name="TextBox 11"/>
          <p:cNvSpPr txBox="1"/>
          <p:nvPr/>
        </p:nvSpPr>
        <p:spPr>
          <a:xfrm>
            <a:off x="9421723" y="5086204"/>
            <a:ext cx="820038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91" name="TextBox 11"/>
          <p:cNvSpPr txBox="1"/>
          <p:nvPr/>
        </p:nvSpPr>
        <p:spPr>
          <a:xfrm>
            <a:off x="8146690" y="6732542"/>
            <a:ext cx="820038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31839767"/>
      </p:ext>
    </p:extLst>
  </p:cSld>
  <p:clrMapOvr>
    <a:masterClrMapping/>
  </p:clrMapOvr>
  <p:transition spd="slow" advTm="7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11"/>
          <p:cNvSpPr txBox="1"/>
          <p:nvPr/>
        </p:nvSpPr>
        <p:spPr>
          <a:xfrm>
            <a:off x="364093" y="4886219"/>
            <a:ext cx="820038" cy="41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06</a:t>
            </a:r>
            <a:r>
              <a:rPr lang="en-US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39" name="TextBox 5"/>
          <p:cNvSpPr txBox="1"/>
          <p:nvPr/>
        </p:nvSpPr>
        <p:spPr>
          <a:xfrm>
            <a:off x="1939363" y="76361"/>
            <a:ext cx="9525000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ru-RU" sz="5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конкурса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524000" y="0"/>
            <a:ext cx="0" cy="1028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5"/>
          <p:cNvSpPr txBox="1"/>
          <p:nvPr/>
        </p:nvSpPr>
        <p:spPr>
          <a:xfrm>
            <a:off x="10960905" y="1813957"/>
            <a:ext cx="666422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развитие творческого потенциала населения</a:t>
            </a:r>
          </a:p>
        </p:txBody>
      </p:sp>
      <p:sp>
        <p:nvSpPr>
          <p:cNvPr id="46" name="TextBox 5"/>
          <p:cNvSpPr txBox="1"/>
          <p:nvPr/>
        </p:nvSpPr>
        <p:spPr>
          <a:xfrm>
            <a:off x="10960905" y="4958834"/>
            <a:ext cx="662771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развитие патриотизма</a:t>
            </a:r>
          </a:p>
        </p:txBody>
      </p:sp>
      <p:sp>
        <p:nvSpPr>
          <p:cNvPr id="47" name="TextBox 5"/>
          <p:cNvSpPr txBox="1"/>
          <p:nvPr/>
        </p:nvSpPr>
        <p:spPr>
          <a:xfrm>
            <a:off x="1946639" y="3474886"/>
            <a:ext cx="553951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развитие здорового образа жизни</a:t>
            </a:r>
          </a:p>
        </p:txBody>
      </p:sp>
      <p:sp>
        <p:nvSpPr>
          <p:cNvPr id="50" name="TextBox 5"/>
          <p:cNvSpPr txBox="1"/>
          <p:nvPr/>
        </p:nvSpPr>
        <p:spPr>
          <a:xfrm>
            <a:off x="1791648" y="6503719"/>
            <a:ext cx="565675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развитие предпринимательства в г. Череповце</a:t>
            </a:r>
          </a:p>
        </p:txBody>
      </p:sp>
      <p:sp>
        <p:nvSpPr>
          <p:cNvPr id="51" name="TextBox 5"/>
          <p:cNvSpPr txBox="1"/>
          <p:nvPr/>
        </p:nvSpPr>
        <p:spPr>
          <a:xfrm>
            <a:off x="10965770" y="8307966"/>
            <a:ext cx="732223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укрепление семейных ценностей</a:t>
            </a:r>
          </a:p>
        </p:txBody>
      </p:sp>
      <p:sp>
        <p:nvSpPr>
          <p:cNvPr id="59" name="Rectangle 4"/>
          <p:cNvSpPr/>
          <p:nvPr/>
        </p:nvSpPr>
        <p:spPr>
          <a:xfrm>
            <a:off x="8628673" y="1351990"/>
            <a:ext cx="1221675" cy="8935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Diamond 8"/>
          <p:cNvSpPr/>
          <p:nvPr/>
        </p:nvSpPr>
        <p:spPr>
          <a:xfrm>
            <a:off x="7728673" y="5977298"/>
            <a:ext cx="1800000" cy="1800000"/>
          </a:xfrm>
          <a:prstGeom prst="diamond">
            <a:avLst/>
          </a:prstGeom>
          <a:solidFill>
            <a:srgbClr val="FD8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Diamond 13"/>
          <p:cNvSpPr/>
          <p:nvPr/>
        </p:nvSpPr>
        <p:spPr>
          <a:xfrm>
            <a:off x="8904586" y="1294643"/>
            <a:ext cx="1800000" cy="1800000"/>
          </a:xfrm>
          <a:prstGeom prst="diamond">
            <a:avLst/>
          </a:prstGeom>
          <a:solidFill>
            <a:srgbClr val="FEF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Diamond 22"/>
          <p:cNvSpPr/>
          <p:nvPr/>
        </p:nvSpPr>
        <p:spPr>
          <a:xfrm>
            <a:off x="7716054" y="2759552"/>
            <a:ext cx="1800000" cy="1800000"/>
          </a:xfrm>
          <a:prstGeom prst="diamond">
            <a:avLst/>
          </a:prstGeom>
          <a:solidFill>
            <a:srgbClr val="8FB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Diamond 16"/>
          <p:cNvSpPr/>
          <p:nvPr/>
        </p:nvSpPr>
        <p:spPr>
          <a:xfrm>
            <a:off x="8966728" y="4351054"/>
            <a:ext cx="1800000" cy="1800000"/>
          </a:xfrm>
          <a:prstGeom prst="diamond">
            <a:avLst/>
          </a:prstGeom>
          <a:solidFill>
            <a:srgbClr val="60B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Diamond 16"/>
          <p:cNvSpPr/>
          <p:nvPr/>
        </p:nvSpPr>
        <p:spPr>
          <a:xfrm>
            <a:off x="8877222" y="7777298"/>
            <a:ext cx="1946252" cy="1800000"/>
          </a:xfrm>
          <a:prstGeom prst="diamond">
            <a:avLst/>
          </a:prstGeom>
          <a:solidFill>
            <a:srgbClr val="FB9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362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6" name="TextBox 11"/>
          <p:cNvSpPr txBox="1"/>
          <p:nvPr/>
        </p:nvSpPr>
        <p:spPr>
          <a:xfrm>
            <a:off x="9555740" y="2035343"/>
            <a:ext cx="515238" cy="463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endParaRPr lang="en-US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TextBox 11"/>
          <p:cNvSpPr txBox="1"/>
          <p:nvPr/>
        </p:nvSpPr>
        <p:spPr>
          <a:xfrm>
            <a:off x="8206035" y="3427918"/>
            <a:ext cx="820038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endParaRPr lang="en-US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0" name="TextBox 11"/>
          <p:cNvSpPr txBox="1"/>
          <p:nvPr/>
        </p:nvSpPr>
        <p:spPr>
          <a:xfrm>
            <a:off x="9421723" y="5086204"/>
            <a:ext cx="820038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endParaRPr lang="en-US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1" name="TextBox 11"/>
          <p:cNvSpPr txBox="1"/>
          <p:nvPr/>
        </p:nvSpPr>
        <p:spPr>
          <a:xfrm>
            <a:off x="8146690" y="6732542"/>
            <a:ext cx="820038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endParaRPr lang="en-US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37394"/>
      </p:ext>
    </p:extLst>
  </p:cSld>
  <p:clrMapOvr>
    <a:masterClrMapping/>
  </p:clrMapOvr>
  <p:transition spd="slow" advTm="7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6"/>
          <p:cNvGrpSpPr/>
          <p:nvPr/>
        </p:nvGrpSpPr>
        <p:grpSpPr bwMode="auto">
          <a:xfrm>
            <a:off x="1826307" y="2095500"/>
            <a:ext cx="3780000" cy="4076806"/>
            <a:chOff x="915988" y="1758950"/>
            <a:chExt cx="2152650" cy="2794709"/>
          </a:xfrm>
        </p:grpSpPr>
        <p:sp>
          <p:nvSpPr>
            <p:cNvPr id="7" name="7"/>
            <p:cNvSpPr/>
            <p:nvPr/>
          </p:nvSpPr>
          <p:spPr>
            <a:xfrm>
              <a:off x="915988" y="1758950"/>
              <a:ext cx="2152650" cy="2153196"/>
            </a:xfrm>
            <a:prstGeom prst="ellipse">
              <a:avLst/>
            </a:prstGeom>
            <a:solidFill>
              <a:srgbClr val="FF8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8"/>
            <p:cNvSpPr/>
            <p:nvPr/>
          </p:nvSpPr>
          <p:spPr>
            <a:xfrm>
              <a:off x="1491722" y="3268516"/>
              <a:ext cx="1001183" cy="1285143"/>
            </a:xfrm>
            <a:prstGeom prst="downArrow">
              <a:avLst>
                <a:gd name="adj1" fmla="val 50000"/>
                <a:gd name="adj2" fmla="val 54152"/>
              </a:avLst>
            </a:prstGeom>
            <a:solidFill>
              <a:srgbClr val="FF8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12"/>
          <p:cNvGrpSpPr/>
          <p:nvPr/>
        </p:nvGrpSpPr>
        <p:grpSpPr bwMode="auto">
          <a:xfrm>
            <a:off x="5941730" y="2095500"/>
            <a:ext cx="3780000" cy="4076806"/>
            <a:chOff x="3590924" y="1758950"/>
            <a:chExt cx="2491731" cy="2794709"/>
          </a:xfrm>
          <a:solidFill>
            <a:srgbClr val="60B0F2"/>
          </a:solidFill>
        </p:grpSpPr>
        <p:sp>
          <p:nvSpPr>
            <p:cNvPr id="10" name="13"/>
            <p:cNvSpPr/>
            <p:nvPr/>
          </p:nvSpPr>
          <p:spPr>
            <a:xfrm>
              <a:off x="3590924" y="1758950"/>
              <a:ext cx="2491731" cy="21531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14"/>
            <p:cNvSpPr/>
            <p:nvPr/>
          </p:nvSpPr>
          <p:spPr>
            <a:xfrm>
              <a:off x="4166659" y="3268516"/>
              <a:ext cx="1003300" cy="1285143"/>
            </a:xfrm>
            <a:prstGeom prst="downArrow">
              <a:avLst>
                <a:gd name="adj1" fmla="val 50000"/>
                <a:gd name="adj2" fmla="val 541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18"/>
          <p:cNvGrpSpPr/>
          <p:nvPr/>
        </p:nvGrpSpPr>
        <p:grpSpPr bwMode="auto">
          <a:xfrm>
            <a:off x="10057153" y="2095500"/>
            <a:ext cx="3780000" cy="4076808"/>
            <a:chOff x="6265863" y="1758950"/>
            <a:chExt cx="2153184" cy="2794709"/>
          </a:xfrm>
          <a:solidFill>
            <a:srgbClr val="FBC56B"/>
          </a:solidFill>
        </p:grpSpPr>
        <p:sp>
          <p:nvSpPr>
            <p:cNvPr id="13" name="19"/>
            <p:cNvSpPr/>
            <p:nvPr/>
          </p:nvSpPr>
          <p:spPr>
            <a:xfrm>
              <a:off x="6265863" y="1758950"/>
              <a:ext cx="2153184" cy="21531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20"/>
            <p:cNvSpPr/>
            <p:nvPr/>
          </p:nvSpPr>
          <p:spPr>
            <a:xfrm>
              <a:off x="6841173" y="3268516"/>
              <a:ext cx="1002563" cy="1285143"/>
            </a:xfrm>
            <a:prstGeom prst="downArrow">
              <a:avLst>
                <a:gd name="adj1" fmla="val 50000"/>
                <a:gd name="adj2" fmla="val 541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24"/>
          <p:cNvGrpSpPr/>
          <p:nvPr/>
        </p:nvGrpSpPr>
        <p:grpSpPr bwMode="auto">
          <a:xfrm>
            <a:off x="14172576" y="2095500"/>
            <a:ext cx="3780000" cy="4076806"/>
            <a:chOff x="8942388" y="1758950"/>
            <a:chExt cx="2153178" cy="2794709"/>
          </a:xfrm>
          <a:solidFill>
            <a:srgbClr val="8FBB4A"/>
          </a:solidFill>
        </p:grpSpPr>
        <p:sp>
          <p:nvSpPr>
            <p:cNvPr id="16" name="25"/>
            <p:cNvSpPr/>
            <p:nvPr/>
          </p:nvSpPr>
          <p:spPr>
            <a:xfrm>
              <a:off x="8942388" y="1758950"/>
              <a:ext cx="2153178" cy="21531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26"/>
            <p:cNvSpPr/>
            <p:nvPr/>
          </p:nvSpPr>
          <p:spPr>
            <a:xfrm>
              <a:off x="9518263" y="3268516"/>
              <a:ext cx="1001428" cy="1285143"/>
            </a:xfrm>
            <a:prstGeom prst="downArrow">
              <a:avLst>
                <a:gd name="adj1" fmla="val 50000"/>
                <a:gd name="adj2" fmla="val 541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Box 47"/>
          <p:cNvSpPr txBox="1"/>
          <p:nvPr/>
        </p:nvSpPr>
        <p:spPr>
          <a:xfrm>
            <a:off x="2259008" y="3361779"/>
            <a:ext cx="29477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Актуальность </a:t>
            </a:r>
            <a:endParaRPr lang="en-US" altLang="zh-CN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47"/>
          <p:cNvSpPr txBox="1"/>
          <p:nvPr/>
        </p:nvSpPr>
        <p:spPr>
          <a:xfrm>
            <a:off x="5941730" y="3326046"/>
            <a:ext cx="38708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Результативность </a:t>
            </a:r>
            <a:endParaRPr lang="en-US" altLang="zh-CN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47"/>
          <p:cNvSpPr txBox="1"/>
          <p:nvPr/>
        </p:nvSpPr>
        <p:spPr>
          <a:xfrm>
            <a:off x="10457855" y="2951678"/>
            <a:ext cx="28618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Открытость и социальное партнерство </a:t>
            </a:r>
            <a:endParaRPr lang="en-US" altLang="zh-CN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47"/>
          <p:cNvSpPr txBox="1"/>
          <p:nvPr/>
        </p:nvSpPr>
        <p:spPr>
          <a:xfrm>
            <a:off x="14747667" y="3156801"/>
            <a:ext cx="26298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Конкурсная основа </a:t>
            </a:r>
            <a:endParaRPr lang="en-US" altLang="zh-CN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47"/>
          <p:cNvSpPr txBox="1"/>
          <p:nvPr/>
        </p:nvSpPr>
        <p:spPr>
          <a:xfrm>
            <a:off x="5941728" y="6896100"/>
            <a:ext cx="3780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реализация поддерживаемых проектов должна приводить к измеримым и подтверждаемым результатам в деле позитивного преобразования социальной действительности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47"/>
          <p:cNvSpPr txBox="1"/>
          <p:nvPr/>
        </p:nvSpPr>
        <p:spPr>
          <a:xfrm>
            <a:off x="10057152" y="6896100"/>
            <a:ext cx="3780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организация Конкурса подразумевает участие в нем заинтересованных сторон, в том числе, представителей ПАО «Северсталь», органов государственной власти и местного самоуправления, городских сообществ и других заинтересованных сторон</a:t>
            </a:r>
          </a:p>
        </p:txBody>
      </p:sp>
      <p:sp>
        <p:nvSpPr>
          <p:cNvPr id="25" name="TextBox 47"/>
          <p:cNvSpPr txBox="1"/>
          <p:nvPr/>
        </p:nvSpPr>
        <p:spPr>
          <a:xfrm>
            <a:off x="14172575" y="6896100"/>
            <a:ext cx="3780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поддержка социально-ориентированных проектов осуществляется по результатам Конкурсного отбора</a:t>
            </a:r>
          </a:p>
        </p:txBody>
      </p:sp>
      <p:sp>
        <p:nvSpPr>
          <p:cNvPr id="27" name="TextBox 5"/>
          <p:cNvSpPr txBox="1"/>
          <p:nvPr/>
        </p:nvSpPr>
        <p:spPr>
          <a:xfrm>
            <a:off x="2052630" y="238365"/>
            <a:ext cx="9525000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ru-RU" sz="6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Принципы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26307" y="6897014"/>
            <a:ext cx="3779999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поддержка оказывается проектам, которые направлены на решение актуальных для города задач в рамках развития территории и самореализации жителей Череповца</a:t>
            </a:r>
          </a:p>
        </p:txBody>
      </p:sp>
      <p:sp>
        <p:nvSpPr>
          <p:cNvPr id="36" name="TextBox 11"/>
          <p:cNvSpPr txBox="1"/>
          <p:nvPr/>
        </p:nvSpPr>
        <p:spPr>
          <a:xfrm>
            <a:off x="364093" y="4886219"/>
            <a:ext cx="820038" cy="41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07</a:t>
            </a:r>
            <a:r>
              <a:rPr lang="en-US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524000" y="0"/>
            <a:ext cx="0" cy="1028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61515"/>
      </p:ext>
    </p:extLst>
  </p:cSld>
  <p:clrMapOvr>
    <a:masterClrMapping/>
  </p:clrMapOvr>
  <p:transition spd="slow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7"/>
          <p:cNvSpPr txBox="1"/>
          <p:nvPr/>
        </p:nvSpPr>
        <p:spPr>
          <a:xfrm>
            <a:off x="10457855" y="3180278"/>
            <a:ext cx="28618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Открытость и социальное партнерство </a:t>
            </a:r>
            <a:endParaRPr lang="en-US" altLang="zh-CN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5"/>
          <p:cNvSpPr txBox="1"/>
          <p:nvPr/>
        </p:nvSpPr>
        <p:spPr>
          <a:xfrm>
            <a:off x="2243130" y="1485900"/>
            <a:ext cx="12144765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57"/>
              </a:lnSpc>
              <a:spcBef>
                <a:spcPct val="0"/>
              </a:spcBef>
            </a:pPr>
            <a:r>
              <a:rPr lang="ru-RU" sz="6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Кто может участвовать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245174" y="3375193"/>
            <a:ext cx="9976019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Конкурсант (участник Конкурса): </a:t>
            </a:r>
          </a:p>
          <a:p>
            <a:pPr algn="just">
              <a:spcAft>
                <a:spcPts val="800"/>
              </a:spcAft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коммерческие и некоммерческие организации,</a:t>
            </a:r>
          </a:p>
          <a:p>
            <a:pPr marL="342900" indent="-342900" algn="just">
              <a:spcAft>
                <a:spcPts val="800"/>
              </a:spcAft>
              <a:buFontTx/>
              <a:buChar char="-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индивидуальные предприниматели, </a:t>
            </a:r>
          </a:p>
          <a:p>
            <a:pPr marL="342900" indent="-342900" algn="just">
              <a:spcAft>
                <a:spcPts val="800"/>
              </a:spcAft>
              <a:buFontTx/>
              <a:buChar char="-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физические лица, являющиеся плательщиками налога на профессиональный доход (самозанятые),</a:t>
            </a:r>
          </a:p>
          <a:p>
            <a:pPr marL="342900" indent="-342900" algn="just">
              <a:spcAft>
                <a:spcPts val="800"/>
              </a:spcAft>
              <a:buFontTx/>
              <a:buChar char="-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территориальные общественные самоуправления города Череповца, </a:t>
            </a:r>
          </a:p>
          <a:p>
            <a:pPr marL="342900" indent="-342900" algn="just">
              <a:spcAft>
                <a:spcPts val="800"/>
              </a:spcAft>
              <a:buFontTx/>
              <a:buChar char="-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физические лица, желающие создать собственное дело.</a:t>
            </a:r>
          </a:p>
        </p:txBody>
      </p:sp>
      <p:sp>
        <p:nvSpPr>
          <p:cNvPr id="36" name="TextBox 11"/>
          <p:cNvSpPr txBox="1"/>
          <p:nvPr/>
        </p:nvSpPr>
        <p:spPr>
          <a:xfrm>
            <a:off x="364093" y="4886219"/>
            <a:ext cx="820038" cy="41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08</a:t>
            </a:r>
            <a:r>
              <a:rPr lang="en-US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524000" y="0"/>
            <a:ext cx="0" cy="1028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95600" y="5524500"/>
            <a:ext cx="4090056" cy="25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77494"/>
      </p:ext>
    </p:extLst>
  </p:cSld>
  <p:clrMapOvr>
    <a:masterClrMapping/>
  </p:clrMapOvr>
  <p:transition spd="slow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7"/>
          <p:cNvSpPr txBox="1"/>
          <p:nvPr/>
        </p:nvSpPr>
        <p:spPr>
          <a:xfrm>
            <a:off x="10457855" y="3180278"/>
            <a:ext cx="28618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Открытость и социальное партнерство </a:t>
            </a:r>
            <a:endParaRPr lang="en-US" altLang="zh-CN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5"/>
          <p:cNvSpPr txBox="1"/>
          <p:nvPr/>
        </p:nvSpPr>
        <p:spPr>
          <a:xfrm>
            <a:off x="2257082" y="644384"/>
            <a:ext cx="1403827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6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Фонд конкурса и объем финансирования проектов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239008" y="4211443"/>
            <a:ext cx="9471578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Объем фонда Конкурса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ru-RU" sz="4000" b="1" u="sng" dirty="0">
                <a:solidFill>
                  <a:srgbClr val="106CB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11 млн руб.</a:t>
            </a:r>
          </a:p>
          <a:p>
            <a:pPr algn="just">
              <a:spcAft>
                <a:spcPts val="800"/>
              </a:spcAft>
            </a:pP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Минимальная сумма гранта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3600" b="1" u="sng" dirty="0">
                <a:solidFill>
                  <a:srgbClr val="106CB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100 </a:t>
            </a:r>
            <a:r>
              <a:rPr lang="ru-RU" sz="3600" b="1" u="sng" dirty="0" err="1">
                <a:solidFill>
                  <a:srgbClr val="106CB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тыс</a:t>
            </a:r>
            <a:r>
              <a:rPr lang="ru-RU" sz="3600" b="1" u="sng" dirty="0">
                <a:solidFill>
                  <a:srgbClr val="106CB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err="1">
                <a:solidFill>
                  <a:srgbClr val="106CB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руб</a:t>
            </a:r>
            <a:endParaRPr lang="ru-RU" sz="2400" u="sng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Максимальная сумма гранта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3600" b="1" u="sng" dirty="0">
                <a:solidFill>
                  <a:srgbClr val="106CB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700 </a:t>
            </a:r>
            <a:r>
              <a:rPr lang="ru-RU" sz="3600" b="1" u="sng" dirty="0" err="1">
                <a:solidFill>
                  <a:srgbClr val="106CB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тыс</a:t>
            </a:r>
            <a:r>
              <a:rPr lang="ru-RU" sz="3600" b="1" u="sng" dirty="0">
                <a:solidFill>
                  <a:srgbClr val="106CB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руб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11"/>
          <p:cNvSpPr txBox="1"/>
          <p:nvPr/>
        </p:nvSpPr>
        <p:spPr>
          <a:xfrm>
            <a:off x="364093" y="4886219"/>
            <a:ext cx="820038" cy="41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  <a:spcBef>
                <a:spcPct val="0"/>
              </a:spcBef>
            </a:pPr>
            <a:r>
              <a:rPr lang="ru-RU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09</a:t>
            </a:r>
            <a:r>
              <a:rPr lang="en-US" sz="25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524000" y="0"/>
            <a:ext cx="0" cy="1028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57082" y="5493732"/>
            <a:ext cx="407365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9493"/>
      </p:ext>
    </p:extLst>
  </p:cSld>
  <p:clrMapOvr>
    <a:masterClrMapping/>
  </p:clrMapOvr>
  <p:transition spd="slow" advTm="6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1025</Words>
  <Application>Microsoft Office PowerPoint</Application>
  <PresentationFormat>Произвольный</PresentationFormat>
  <Paragraphs>148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宋体</vt:lpstr>
      <vt:lpstr>Calibri</vt:lpstr>
      <vt:lpstr>Arial</vt:lpstr>
      <vt:lpstr>微软雅黑</vt:lpstr>
      <vt:lpstr>Segoe UI Light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Оранжевая и Черная Бизнес-квартал Мероприятия и Особый Интерес Презентация</dc:title>
  <dc:creator>Малышева Виктория</dc:creator>
  <cp:lastModifiedBy>SchukinaA</cp:lastModifiedBy>
  <cp:revision>38</cp:revision>
  <dcterms:created xsi:type="dcterms:W3CDTF">2006-08-16T00:00:00Z</dcterms:created>
  <dcterms:modified xsi:type="dcterms:W3CDTF">2024-03-04T09:48:07Z</dcterms:modified>
  <dc:identifier>DAFacpjg4oU</dc:identifier>
</cp:coreProperties>
</file>