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handoutMasterIdLst>
    <p:handoutMasterId r:id="rId17"/>
  </p:handoutMasterIdLst>
  <p:sldIdLst>
    <p:sldId id="290" r:id="rId2"/>
    <p:sldId id="289" r:id="rId3"/>
    <p:sldId id="283" r:id="rId4"/>
    <p:sldId id="284" r:id="rId5"/>
    <p:sldId id="301" r:id="rId6"/>
    <p:sldId id="291" r:id="rId7"/>
    <p:sldId id="292" r:id="rId8"/>
    <p:sldId id="293" r:id="rId9"/>
    <p:sldId id="286" r:id="rId10"/>
    <p:sldId id="294" r:id="rId11"/>
    <p:sldId id="295" r:id="rId12"/>
    <p:sldId id="300" r:id="rId13"/>
    <p:sldId id="302" r:id="rId14"/>
    <p:sldId id="269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F8A8A2"/>
    <a:srgbClr val="F37065"/>
    <a:srgbClr val="4D4D4D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21.05.2018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21.05.2018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21.05.2018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21.05.2018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21.05.2018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21.05.2018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21.05.2018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21.05.2018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21.05.2018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21.05.2018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21.05.2018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21.05.2018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49" r:id="rId3"/>
    <p:sldLayoutId id="2147483660" r:id="rId4"/>
    <p:sldLayoutId id="2147483662" r:id="rId5"/>
    <p:sldLayoutId id="2147483663" r:id="rId6"/>
    <p:sldLayoutId id="2147483664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93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005707"/>
              </p:ext>
            </p:extLst>
          </p:nvPr>
        </p:nvGraphicFramePr>
        <p:xfrm>
          <a:off x="376486" y="548680"/>
          <a:ext cx="786792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51632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931187" y="551632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311251" y="551632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5" y="582556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825" y="582556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28183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2556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98783" y="5825568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99325" y="5825568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1999" y="1973016"/>
            <a:ext cx="3888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1396952"/>
            <a:ext cx="3960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Женское предпринимательство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0024" y="4806789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11078" y="4828855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71" y="4796247"/>
            <a:ext cx="270407" cy="48119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831807"/>
            <a:ext cx="270407" cy="48119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41" y="4829649"/>
            <a:ext cx="255405" cy="4811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8" y="4806789"/>
            <a:ext cx="270407" cy="48119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657412" y="4887506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3528" y="4334907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9" y="1453136"/>
            <a:ext cx="3994844" cy="26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019097"/>
              </p:ext>
            </p:extLst>
          </p:nvPr>
        </p:nvGraphicFramePr>
        <p:xfrm>
          <a:off x="395535" y="548680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79115" y="1484784"/>
            <a:ext cx="4120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продукта</a:t>
            </a:r>
          </a:p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«Бизнес-навигатор».</a:t>
            </a: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5536" y="508428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627784" y="508428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644008" y="508428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393521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82" y="5393521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6135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43608" y="539352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95380" y="5393521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536" y="2132856"/>
            <a:ext cx="3945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 в соответствии с Бизнес-планом, сформированном при помощи сервиса на портале Бизнес-навигатор МСП.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12681" y="544432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12615"/>
            <a:ext cx="338931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550931"/>
            <a:ext cx="7614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сформировавших Бизнес-план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при помощи сервиса на портале Бизнес-навигатор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МСП: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538593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Программа Минсельхоза России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4770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Программы субсидирования процентной ставки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96752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МСП Банк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аккредитован в качестве уполномоченного банка для льготного кредитования сельхозпредприятий в рамках программы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Министерства сельского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хозяйства Российской Федерации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В рамках существующей линейки кредитных продуктов при соответствии требованиям указанной программы кредитование осуществляется на льготных условиях: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799238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179923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2" y="2192549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77839"/>
            <a:ext cx="632508" cy="6030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6708" y="2164794"/>
            <a:ext cx="2025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Льготный краткосрочный кредит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до 1 года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1600" y="2524834"/>
            <a:ext cx="2104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Льготный инвестиционный кредит – от 2 до 15 лет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1392" y="223680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1% до 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220924"/>
              </p:ext>
            </p:extLst>
          </p:nvPr>
        </p:nvGraphicFramePr>
        <p:xfrm>
          <a:off x="395536" y="313588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Программа Минэкономразвития России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6032" y="5034513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2771800" y="5080099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34210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52" y="556221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540151"/>
            <a:ext cx="639863" cy="6251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46140" y="5445224"/>
            <a:ext cx="2111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mtClean="0">
                <a:latin typeface="Arial" pitchFamily="34" charset="0"/>
                <a:cs typeface="Arial" pitchFamily="34" charset="0"/>
              </a:rPr>
              <a:t>Кредит на инвестиционные цели – до 10 лет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3888" y="5620733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mtClean="0">
                <a:latin typeface="Arial" pitchFamily="34" charset="0"/>
                <a:cs typeface="Arial" pitchFamily="34" charset="0"/>
              </a:rPr>
              <a:t>6,5%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3861048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МСП Банк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аккредитован в качестве уполномоченного банка для льготного кредитования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 программе Министерства экономического развития Российской Федерации в соответствии с Постановление от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30 декабря 2017 г. N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1706 «Об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утверждении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правил Предоставления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субсидий из федерального бюджета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российским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Кредитным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организациям на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возмещение недополученных ими доходов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 кредитам, выданным субъектам малого и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среднего предпринимательства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на реализацию проектов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приоритетных отраслях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 льготной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ставке». В рамках существующей линейки кредитных продуктов при соответствии требованиям указанной программы кредитование осуществляется на льготных условиях: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6141" y="5782172"/>
            <a:ext cx="1924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mtClean="0">
                <a:latin typeface="Arial" pitchFamily="34" charset="0"/>
                <a:cs typeface="Arial" pitchFamily="34" charset="0"/>
              </a:rPr>
              <a:t>Кредит на оборотные цели – до 3 лет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8064" y="1772816"/>
            <a:ext cx="25138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СООТВЕТСТВИЕ ТРЕБОВАНИЯМ </a:t>
            </a:r>
            <a:endParaRPr lang="en-US" sz="11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ПРОГРАММЫ</a:t>
            </a:r>
            <a:endParaRPr lang="ru-RU" sz="11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04864"/>
            <a:ext cx="639863" cy="62515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802803" y="2164794"/>
            <a:ext cx="2369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Сумма кредита не превышает установленную для субъекта РФ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96136" y="2524834"/>
            <a:ext cx="2369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Целевое использование предусмотрено Программой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54514" y="5080099"/>
            <a:ext cx="25138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СООТВЕТСТВИЕ ТРЕБОВАНИЯМ </a:t>
            </a:r>
            <a:endParaRPr lang="en-US" sz="11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ПРОГРАММЫ</a:t>
            </a:r>
            <a:endParaRPr lang="ru-RU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5796136" y="5494313"/>
            <a:ext cx="2369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умма кредита на инвестиционные цели – от 3 млн до 1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млрд, на оборотные цели – от 3 млн до 100 млн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96136" y="6209128"/>
            <a:ext cx="2369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Деятельность субъекта МСП предусмотрена Программой в части приоритетных отраслей</a:t>
            </a:r>
          </a:p>
        </p:txBody>
      </p:sp>
    </p:spTree>
    <p:extLst>
      <p:ext uri="{BB962C8B-B14F-4D97-AF65-F5344CB8AC3E}">
        <p14:creationId xmlns:p14="http://schemas.microsoft.com/office/powerpoint/2010/main" val="7335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529531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49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251337"/>
            <a:ext cx="79208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</a:t>
            </a:r>
            <a:r>
              <a:rPr lang="ru-RU" sz="1000" dirty="0"/>
              <a:t>перед банками обязательств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кредитного характера,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000" dirty="0"/>
              <a:t> 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Гарантии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МСП Банк относятся к обеспечению 1 категории качества, обеспечивают до 75% объема кредитного обязательства субъекта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МСП.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636912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3729225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85497" y="5058159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4" y="4089266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1" y="5418199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07570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99695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3132" y="4089266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3571" y="5418199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10286"/>
            <a:ext cx="5116503" cy="34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прямое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058098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944" y="908720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41" y="2092786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текущих расходов (включая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68189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681894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681895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304193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304193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299430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04193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04193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041935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205908"/>
              </p:ext>
            </p:extLst>
          </p:nvPr>
        </p:nvGraphicFramePr>
        <p:xfrm>
          <a:off x="395536" y="414646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829090"/>
            <a:ext cx="7668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КРЕДИТОВАНИЯ </a:t>
            </a:r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текущих расходов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(включая 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536" y="5328262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5328261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7854" y="532826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5688302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5688302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4067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8830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7348" y="5688302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6419055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3918" y="5755903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548082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9811" y="260648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 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9122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391219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39122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751260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7512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6187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75126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75126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751260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965609"/>
              </p:ext>
            </p:extLst>
          </p:nvPr>
        </p:nvGraphicFramePr>
        <p:xfrm>
          <a:off x="395536" y="3645024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проект»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75673"/>
            <a:ext cx="789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3414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151584"/>
              </p:ext>
            </p:extLst>
          </p:nvPr>
        </p:nvGraphicFramePr>
        <p:xfrm>
          <a:off x="395536" y="475511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«Госконтракт-Оборотный»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1155521"/>
            <a:ext cx="6580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контрактов в рамках Ф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едеральных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законов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1627640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1627639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1627640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4" y="1987680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0" y="1987680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1940048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198768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198768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198768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0" y="2485345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0" y="2484184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" name="Таблиц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564330"/>
              </p:ext>
            </p:extLst>
          </p:nvPr>
        </p:nvGraphicFramePr>
        <p:xfrm>
          <a:off x="395535" y="3717032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95535" y="5176243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43" name="TextBox 42"/>
          <p:cNvSpPr txBox="1"/>
          <p:nvPr/>
        </p:nvSpPr>
        <p:spPr>
          <a:xfrm>
            <a:off x="2771799" y="5176242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4932039" y="5176243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7" y="5485483"/>
            <a:ext cx="603089" cy="58837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3" y="5485483"/>
            <a:ext cx="632508" cy="60308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0" y="5488098"/>
            <a:ext cx="639863" cy="62515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043607" y="5485483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39395" y="5485483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20113" y="5485483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5536" y="4371454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7331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31606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454587"/>
            <a:ext cx="7992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i="1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сельскохозяйственных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производственных и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сельскохозяйственных потребительских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кооперативов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0486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20486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204865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56490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56490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42841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56490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56490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668850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1*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419471"/>
              </p:ext>
            </p:extLst>
          </p:nvPr>
        </p:nvGraphicFramePr>
        <p:xfrm>
          <a:off x="395536" y="3501008"/>
          <a:ext cx="7776864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30120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301208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301209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661249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661249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63864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61249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661249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33282"/>
            <a:ext cx="78932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инвестиций, направленных на создание и/или приобретение (сооружение, изготовление, достройку, дооборудование, реконструкцию, модернизацию и техническое перевооружение)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модернизации), запуск новых проектов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66357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885" y="3100898"/>
            <a:ext cx="8090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 Кредитный продукт реализуется исключительно при соответствии субъекта МСП и кредитной сделки программе Минсельхоза России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7" y="6351131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1 до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3827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931248"/>
              </p:ext>
            </p:extLst>
          </p:nvPr>
        </p:nvGraphicFramePr>
        <p:xfrm>
          <a:off x="395536" y="836712"/>
          <a:ext cx="2911435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«Предэкспорт»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8" y="1700808"/>
            <a:ext cx="2911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 для целей производства и поставки сельскохозяйственной продукции в рамках экспортного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контракта. 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Для сельскохозяйственных производственных и потребительских кооперативов.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43711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84" y="443711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05300" y="4437113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82" y="4797153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74" y="4797153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07771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797153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680" y="479715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3374" y="4797153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85" y="836712"/>
            <a:ext cx="4721339" cy="31365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7496" y="5589240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от 1 до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8207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473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78904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3732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893898" y="306896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" y="580526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0257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5969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077072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цели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0,1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млн. руб.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включительно)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250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124" y="5661248"/>
            <a:ext cx="7037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0,1 млн. руб. до 3 млн. руб.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включительно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– не более 12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</a:t>
            </a: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рублей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–  не более 36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84 месяца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07649" y="3420452"/>
            <a:ext cx="36343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0,1 млн. руб. до 3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включительно – от 10,1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3 млн. рублей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субъектов малого бизнеса – 10,6%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9,6% годовых.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малого бизнеса – 9,9%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8,9% годовых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6251" r="9738" b="-4077"/>
          <a:stretch/>
        </p:blipFill>
        <p:spPr>
          <a:xfrm>
            <a:off x="-17462" y="684000"/>
            <a:ext cx="3708000" cy="324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667335"/>
              </p:ext>
            </p:extLst>
          </p:nvPr>
        </p:nvGraphicFramePr>
        <p:xfrm>
          <a:off x="3688040" y="908720"/>
          <a:ext cx="4767059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7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70944" y="1817529"/>
            <a:ext cx="4910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на территории моногородов, в том числе на:</a:t>
            </a:r>
          </a:p>
          <a:p>
            <a:pPr marL="228600" indent="-228600" algn="just"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финансирование инвестиций: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     - приобретение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реконструкция, модернизация, ремонт основных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средств;</a:t>
            </a: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     - строительство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зданий и сооружений производственного назначения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5894" y="4885652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АО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93" y="4910670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917885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текущие цели»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060848"/>
            <a:ext cx="363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 (включая выплату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заработной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платы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другие платежи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 за исключением уплаты налогов и сборов).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546" y="538551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24810" y="53855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885050" y="538551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08" y="574555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24" y="574555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6" y="575617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6618" y="574555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2406" y="5745557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3124" y="5745557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296923"/>
            <a:ext cx="38544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«Женское предпринимательство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7" y="4869160"/>
            <a:ext cx="270407" cy="48119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64088" y="488565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21" y="4892020"/>
            <a:ext cx="270407" cy="4811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51" y="4886446"/>
            <a:ext cx="255405" cy="48119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610422" y="4944303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57745"/>
            <a:ext cx="4144571" cy="27913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3528" y="4469050"/>
            <a:ext cx="7383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  <a:p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3946</TotalTime>
  <Words>1733</Words>
  <Application>Microsoft Office PowerPoint</Application>
  <PresentationFormat>Экран (4:3)</PresentationFormat>
  <Paragraphs>268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8 800 30 20 100  info@mspbank.ru  www.mspbank.ru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Кривоносова Екатерина Александровна</cp:lastModifiedBy>
  <cp:revision>148</cp:revision>
  <cp:lastPrinted>2017-11-27T08:27:26Z</cp:lastPrinted>
  <dcterms:created xsi:type="dcterms:W3CDTF">2017-08-03T13:00:25Z</dcterms:created>
  <dcterms:modified xsi:type="dcterms:W3CDTF">2018-05-21T15:58:59Z</dcterms:modified>
</cp:coreProperties>
</file>