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309" r:id="rId4"/>
    <p:sldId id="323" r:id="rId5"/>
    <p:sldId id="324" r:id="rId6"/>
    <p:sldId id="326" r:id="rId7"/>
    <p:sldId id="328" r:id="rId8"/>
    <p:sldId id="329" r:id="rId9"/>
    <p:sldId id="330" r:id="rId10"/>
    <p:sldId id="331" r:id="rId11"/>
  </p:sldIdLst>
  <p:sldSz cx="12192000" cy="6858000"/>
  <p:notesSz cx="67183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739775"/>
            <a:ext cx="65786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38" y="2051663"/>
            <a:ext cx="1016449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403498" y="5422574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331161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Также в сервисе представлена информация об уровне средней заработной платы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88714"/>
            <a:ext cx="9744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0800000">
            <a:off x="9117619" y="2104899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2621171"/>
            <a:ext cx="8701546" cy="400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251265" y="3222303"/>
            <a:ext cx="3074381" cy="761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Просто перейдите по ссылке и вам откроется всплывающее окно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10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875412"/>
            <a:ext cx="11780874" cy="134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Налоговая нагрузка и заработная плата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– важнейшие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индикаторы дисциплины уплаты налогов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Налоговая нагрузка</m:t>
                      </m:r>
                      <m:r>
                        <a:rPr lang="en-US" sz="3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+mj-ea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ru-RU" sz="32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Aharoni" panose="02010803020104030203" pitchFamily="2" charset="-79"/>
                                </a:rPr>
                              </m:ctrlPr>
                            </m:eqArrPr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сумма уплаченных налогов </m:t>
                              </m:r>
                            </m:e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(без агентских платежей)</m:t>
                              </m:r>
                            </m:e>
                          </m:eqArr>
                        </m:num>
                        <m:den>
                          <m:r>
                            <a:rPr lang="ru-RU" sz="32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  <m:t>доходы (без дивидендов)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Aharoni" panose="02010803020104030203" pitchFamily="2" charset="-79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51657" y="3842408"/>
            <a:ext cx="11111022" cy="2163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Сравнивая 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налоговые риски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 или вероятность проведения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выездной проверки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200" b="1" i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(В соответствии с  Концепцией планирования выездных налоговых проверок, опубликованной на сайте ФНС России).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Для чего рассчитывается средняя налоговая нагрузка и заработная плата?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Обратите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073" y="2745748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Отклонение налоговой нагрузки и заработной платы от среднеотраслевых значений – </a:t>
            </a:r>
            <a:r>
              <a:rPr lang="ru-RU" sz="3200" b="1" u="sng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не является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достаточным основанием для доначисления налогов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</a:t>
            </a:r>
          </a:p>
          <a:p>
            <a:pPr marL="0" lvl="1"/>
            <a:endParaRPr lang="ru-RU" sz="12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этого налоговому органу необходимо доказать факт получения необоснованной налоговой выгоды – нарушения налогового законодательства.</a:t>
            </a:r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sz="1050" b="1" kern="0" dirty="0" smtClean="0">
              <a:solidFill>
                <a:schemeClr val="accent6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Поэтому систематическое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проведение самостоятельной оценки рисков по результатам своей финансово-хозяйственной деятельности 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позволяет </a:t>
            </a:r>
            <a:r>
              <a:rPr lang="ru-RU" sz="3200" b="1" u="sng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при </a:t>
            </a:r>
            <a:r>
              <a:rPr lang="ru-RU" sz="3200" b="1" u="sng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необходимости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 своевременно уточнить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свои налоговые обязательства.</a:t>
            </a:r>
          </a:p>
          <a:p>
            <a:pPr marL="0" lvl="1">
              <a:lnSpc>
                <a:spcPct val="120000"/>
              </a:lnSpc>
            </a:pP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изменилось?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808810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>
              <a:lnSpc>
                <a:spcPct val="120000"/>
              </a:lnSpc>
            </a:pP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Переход на новые технологии администрирования, централизация баз данных о налогоплательщиках с использованием </a:t>
            </a:r>
            <a:r>
              <a:rPr lang="en-US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Big Data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позволили ускорить и детализировать расчет средней налоговой нагрузки и заработной платы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Преимущества: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208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5924" y="1274388"/>
            <a:ext cx="11447406" cy="4778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Централизованная база – единые правила формирования информации о каждом налогоплательщике для всех налоговых органов 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Налоговая нагрузка и заработная плата рассчитываются отдельно по каждому налогоплательщику, затем формируется выборка наиболее типичных значений  – средние индикаторы не завышаются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Детализированный перечень отраслей – каждый может найти данные по своей отрасли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Данные в региональном разрезе – учитывается региональная специфика ведения бизнеса (климатические условия, логистика, стоимость трудовых ресурсов и т.д.)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Средняя заработная плата – прозрачный расчет по полученным справкам 2-НДФЛ</a:t>
            </a: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4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780875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98905" y="1337453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accent6"/>
                </a:solidFill>
                <a:latin typeface="+mn-lt"/>
              </a:rPr>
              <a:t>www.pb.nalog.ru/calculator.html</a:t>
            </a:r>
            <a:endParaRPr lang="ru-RU" sz="30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5923" y="1390618"/>
            <a:ext cx="10069033" cy="5209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Доступен каждому на портале ФНС по адресу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79929" y="3769879"/>
            <a:ext cx="5243476" cy="1435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Чтобы было еще проще – тут же можно посмотреть короткий обучающий ролик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3388" y="195247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Просто введите свой регион, отрасль и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549374"/>
            <a:ext cx="5593658" cy="35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1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565087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Вы получите среднеотраслевые значения налоговой нагрузки с детализацией по ключевым налогам и рентабельности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069580"/>
            <a:ext cx="8462086" cy="44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8920715" y="3083442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сравнения данных </a:t>
            </a:r>
          </a:p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своей компании воспользуйтесь калькулятором налоговой нагрузки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788010" y="4219320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58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2125" y="1071290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Просто введите данные о доходе за год и сумме уплаченных налогов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03050"/>
            <a:ext cx="3975174" cy="47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1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-210575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6057" y="102439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6057" y="1369740"/>
            <a:ext cx="11527979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И Вы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сможете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увидеть свою компанию «глазами налоговых органов» -  сравнить со среднеотраслевыми значениями по налогоплательщикам из вашего региона и увидеть по какому налогу у вас есть риски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5" y="1966640"/>
            <a:ext cx="9073670" cy="47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73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392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Cambria Math</vt:lpstr>
      <vt:lpstr>Тема Office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Налоговая нагрузка и заработная плата – важнейшие индикаторы дисциплины уплаты налогов</vt:lpstr>
      <vt:lpstr>Обратите внимание!</vt:lpstr>
      <vt:lpstr>Что изменилось?</vt:lpstr>
      <vt:lpstr>Преимущества: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ZhaboMA</cp:lastModifiedBy>
  <cp:revision>273</cp:revision>
  <cp:lastPrinted>2016-07-08T17:48:19Z</cp:lastPrinted>
  <dcterms:created xsi:type="dcterms:W3CDTF">2016-05-30T06:14:44Z</dcterms:created>
  <dcterms:modified xsi:type="dcterms:W3CDTF">2019-02-13T11:26:34Z</dcterms:modified>
</cp:coreProperties>
</file>