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4.xml" ContentType="application/vnd.openxmlformats-officedocument.theme+xml"/>
  <Override PartName="/ppt/tags/tag43.xml" ContentType="application/vnd.openxmlformats-officedocument.presentationml.tags+xml"/>
  <Override PartName="/ppt/notesSlides/notesSlide1.xml" ContentType="application/vnd.openxmlformats-officedocument.presentationml.notesSlide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tags/tag45.xml" ContentType="application/vnd.openxmlformats-officedocument.presentationml.tags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</p:sldMasterIdLst>
  <p:notesMasterIdLst>
    <p:notesMasterId r:id="rId15"/>
  </p:notesMasterIdLst>
  <p:sldIdLst>
    <p:sldId id="256" r:id="rId4"/>
    <p:sldId id="278" r:id="rId5"/>
    <p:sldId id="272" r:id="rId6"/>
    <p:sldId id="271" r:id="rId7"/>
    <p:sldId id="267" r:id="rId8"/>
    <p:sldId id="273" r:id="rId9"/>
    <p:sldId id="274" r:id="rId10"/>
    <p:sldId id="275" r:id="rId11"/>
    <p:sldId id="276" r:id="rId12"/>
    <p:sldId id="269" r:id="rId13"/>
    <p:sldId id="279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бочее" id="{53CBACEF-A012-4161-9C82-B3FA7D5D5918}">
          <p14:sldIdLst>
            <p14:sldId id="256"/>
            <p14:sldId id="278"/>
            <p14:sldId id="272"/>
            <p14:sldId id="271"/>
            <p14:sldId id="267"/>
            <p14:sldId id="273"/>
            <p14:sldId id="274"/>
            <p14:sldId id="275"/>
            <p14:sldId id="276"/>
            <p14:sldId id="269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ишин Михаил Сергеевич" initials="АМС" lastIdx="1" clrIdx="0">
    <p:extLst>
      <p:ext uri="{19B8F6BF-5375-455C-9EA6-DF929625EA0E}">
        <p15:presenceInfo xmlns:p15="http://schemas.microsoft.com/office/powerpoint/2012/main" userId="S-1-5-21-725345543-1767777339-839522115-140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 snapToGrid="0">
      <p:cViewPr varScale="1">
        <p:scale>
          <a:sx n="92" d="100"/>
          <a:sy n="92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e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14.e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29E0-632C-4034-936B-9DA0A8B4FC7D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FE3E2-A155-4418-ADC6-1E822245B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9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FE3E2-A155-4418-ADC6-1E822245B00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86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FE3E2-A155-4418-ADC6-1E822245B00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5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FE3E2-A155-4418-ADC6-1E822245B0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96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8.emf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jpe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tags" Target="../tags/tag8.xml"/><Relationship Id="rId11" Type="http://schemas.openxmlformats.org/officeDocument/2006/relationships/oleObject" Target="../embeddings/oleObject4.bin"/><Relationship Id="rId5" Type="http://schemas.openxmlformats.org/officeDocument/2006/relationships/tags" Target="../tags/tag7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9.jpe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10" Type="http://schemas.openxmlformats.org/officeDocument/2006/relationships/image" Target="../media/image8.emf"/><Relationship Id="rId4" Type="http://schemas.openxmlformats.org/officeDocument/2006/relationships/tags" Target="../tags/tag14.xml"/><Relationship Id="rId9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tags" Target="../tags/tag22.xml"/><Relationship Id="rId11" Type="http://schemas.openxmlformats.org/officeDocument/2006/relationships/image" Target="../media/image7.jpeg"/><Relationship Id="rId5" Type="http://schemas.openxmlformats.org/officeDocument/2006/relationships/tags" Target="../tags/tag21.xml"/><Relationship Id="rId10" Type="http://schemas.openxmlformats.org/officeDocument/2006/relationships/image" Target="../media/image6.jpeg"/><Relationship Id="rId4" Type="http://schemas.openxmlformats.org/officeDocument/2006/relationships/tags" Target="../tags/tag20.xml"/><Relationship Id="rId9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tags" Target="../tags/tag28.xml"/><Relationship Id="rId11" Type="http://schemas.openxmlformats.org/officeDocument/2006/relationships/image" Target="../media/image7.jpeg"/><Relationship Id="rId5" Type="http://schemas.openxmlformats.org/officeDocument/2006/relationships/tags" Target="../tags/tag27.xml"/><Relationship Id="rId10" Type="http://schemas.openxmlformats.org/officeDocument/2006/relationships/image" Target="../media/image6.jpeg"/><Relationship Id="rId4" Type="http://schemas.openxmlformats.org/officeDocument/2006/relationships/tags" Target="../tags/tag26.xml"/><Relationship Id="rId9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tags" Target="../tags/tag34.xml"/><Relationship Id="rId11" Type="http://schemas.openxmlformats.org/officeDocument/2006/relationships/image" Target="../media/image7.jpeg"/><Relationship Id="rId5" Type="http://schemas.openxmlformats.org/officeDocument/2006/relationships/tags" Target="../tags/tag33.xml"/><Relationship Id="rId10" Type="http://schemas.openxmlformats.org/officeDocument/2006/relationships/image" Target="../media/image6.jpeg"/><Relationship Id="rId4" Type="http://schemas.openxmlformats.org/officeDocument/2006/relationships/tags" Target="../tags/tag32.xml"/><Relationship Id="rId9" Type="http://schemas.openxmlformats.org/officeDocument/2006/relationships/oleObject" Target="../embeddings/oleObject8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vmlDrawing" Target="../drawings/vmlDrawing9.vml"/><Relationship Id="rId6" Type="http://schemas.openxmlformats.org/officeDocument/2006/relationships/tags" Target="../tags/tag40.xml"/><Relationship Id="rId11" Type="http://schemas.openxmlformats.org/officeDocument/2006/relationships/image" Target="../media/image7.jpeg"/><Relationship Id="rId5" Type="http://schemas.openxmlformats.org/officeDocument/2006/relationships/tags" Target="../tags/tag39.xml"/><Relationship Id="rId10" Type="http://schemas.openxmlformats.org/officeDocument/2006/relationships/image" Target="../media/image6.jpeg"/><Relationship Id="rId4" Type="http://schemas.openxmlformats.org/officeDocument/2006/relationships/tags" Target="../tags/tag38.xml"/><Relationship Id="rId9" Type="http://schemas.openxmlformats.org/officeDocument/2006/relationships/oleObject" Target="../embeddings/oleObject9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8.emf"/><Relationship Id="rId2" Type="http://schemas.openxmlformats.org/officeDocument/2006/relationships/tags" Target="../tags/tag4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jpe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8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58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47407" y="459883"/>
            <a:ext cx="8612691" cy="2983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"/>
          <p:cNvSpPr txBox="1">
            <a:spLocks/>
          </p:cNvSpPr>
          <p:nvPr/>
        </p:nvSpPr>
        <p:spPr>
          <a:xfrm>
            <a:off x="8719602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1020" smtClean="0">
                <a:solidFill>
                  <a:srgbClr val="808080"/>
                </a:solidFill>
              </a:rPr>
              <a:pPr/>
              <a:t>‹#›</a:t>
            </a:fld>
            <a:endParaRPr lang="en-US" sz="102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1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:\samyagichev\brand_severstal\pp\bc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3" y="26988"/>
            <a:ext cx="9138138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>
          <a:xfrm>
            <a:off x="681377" y="4929198"/>
            <a:ext cx="7979020" cy="369311"/>
          </a:xfrm>
          <a:prstGeom prst="rect">
            <a:avLst/>
          </a:prstGeom>
        </p:spPr>
        <p:txBody>
          <a:bodyPr/>
          <a:lstStyle>
            <a:lvl1pPr>
              <a:buNone/>
              <a:defRPr sz="2400" b="0" i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681404" y="5500702"/>
            <a:ext cx="7979019" cy="640617"/>
          </a:xfrm>
          <a:prstGeom prst="rect">
            <a:avLst/>
          </a:prstGeom>
        </p:spPr>
        <p:txBody>
          <a:bodyPr/>
          <a:lstStyle>
            <a:lvl1pPr marL="331136" marR="0" indent="-331136" algn="l" defTabSz="883519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marL="331136" marR="0" lvl="0" indent="-331136" algn="l" defTabSz="883519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текста</a:t>
            </a:r>
          </a:p>
          <a:p>
            <a:pPr lvl="0"/>
            <a:endParaRPr lang="ru-RU" dirty="0"/>
          </a:p>
        </p:txBody>
      </p:sp>
      <p:pic>
        <p:nvPicPr>
          <p:cNvPr id="9" name="Picture 2" descr="D:\samyagichev\brand_severstal\All\Северсталь Инновации\logo_innovations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84" y="1341158"/>
            <a:ext cx="5899015" cy="97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753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19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think-cell Slide" r:id="rId11" imgW="0" imgH="0" progId="TCLayout.ActiveDocument.1">
                  <p:embed/>
                </p:oleObj>
              </mc:Choice>
              <mc:Fallback>
                <p:oleObj name="think-cell Slide" r:id="rId11" imgW="0" imgH="0" progId="TCLayout.ActiveDocument.1">
                  <p:embed/>
                  <p:pic>
                    <p:nvPicPr>
                      <p:cNvPr id="4" name="Rectangle 1193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192" descr="bc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" y="544252"/>
            <a:ext cx="9140760" cy="63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king Draft Text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93806" y="350284"/>
            <a:ext cx="918521" cy="12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831" b="1" dirty="0" smtClean="0">
                <a:solidFill>
                  <a:srgbClr val="737373"/>
                </a:solidFill>
              </a:rPr>
              <a:t>WORKING DRAFT</a:t>
            </a:r>
          </a:p>
        </p:txBody>
      </p:sp>
      <p:sp>
        <p:nvSpPr>
          <p:cNvPr id="7" name="doc id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821558" eaLnBrk="1" hangingPunct="1">
              <a:defRPr/>
            </a:pPr>
            <a:endParaRPr lang="ru-RU" sz="738" dirty="0" smtClean="0">
              <a:solidFill>
                <a:srgbClr val="737373"/>
              </a:solidFill>
            </a:endParaRPr>
          </a:p>
        </p:txBody>
      </p:sp>
      <p:sp>
        <p:nvSpPr>
          <p:cNvPr id="8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93882" y="508679"/>
            <a:ext cx="2774799" cy="12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831" dirty="0" smtClean="0">
                <a:solidFill>
                  <a:srgbClr val="737373"/>
                </a:solidFill>
              </a:rPr>
              <a:t>Last Modified 20.05.2010 16:08:08 Russian Standard Time</a:t>
            </a:r>
          </a:p>
        </p:txBody>
      </p:sp>
      <p:sp>
        <p:nvSpPr>
          <p:cNvPr id="9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94080" y="669338"/>
            <a:ext cx="2479846" cy="12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831" dirty="0" smtClean="0">
                <a:solidFill>
                  <a:srgbClr val="737373"/>
                </a:solidFill>
              </a:rPr>
              <a:t>Printed 20.05.2010 15:49:19 Russian Standard Time</a:t>
            </a:r>
          </a:p>
        </p:txBody>
      </p:sp>
      <p:grpSp>
        <p:nvGrpSpPr>
          <p:cNvPr id="10" name="McK Title Elements"/>
          <p:cNvGrpSpPr>
            <a:grpSpLocks/>
          </p:cNvGrpSpPr>
          <p:nvPr/>
        </p:nvGrpSpPr>
        <p:grpSpPr bwMode="auto">
          <a:xfrm>
            <a:off x="3" y="19"/>
            <a:ext cx="7729878" cy="6859620"/>
            <a:chOff x="0" y="0"/>
            <a:chExt cx="4772" cy="4235"/>
          </a:xfrm>
        </p:grpSpPr>
        <p:sp>
          <p:nvSpPr>
            <p:cNvPr id="11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19"/>
              <a:ext cx="310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821558" eaLnBrk="1" hangingPunct="1">
                <a:defRPr/>
              </a:pPr>
              <a:r>
                <a:rPr lang="en-US" sz="1292" dirty="0" smtClean="0">
                  <a:solidFill>
                    <a:srgbClr val="737373"/>
                  </a:solidFill>
                </a:rPr>
                <a:t>Тип документа</a:t>
              </a:r>
            </a:p>
          </p:txBody>
        </p:sp>
        <p:sp>
          <p:nvSpPr>
            <p:cNvPr id="12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821558" eaLnBrk="1" hangingPunct="1">
                <a:defRPr/>
              </a:pPr>
              <a:r>
                <a:rPr lang="en-US" sz="1292" dirty="0" smtClean="0">
                  <a:solidFill>
                    <a:srgbClr val="737373"/>
                  </a:solidFill>
                </a:rPr>
                <a:t>Дата</a:t>
              </a:r>
            </a:p>
          </p:txBody>
        </p:sp>
        <p:sp>
          <p:nvSpPr>
            <p:cNvPr id="13" name="McK Disclaimer" hidden="1"/>
            <p:cNvSpPr>
              <a:spLocks noChangeArrowheads="1"/>
            </p:cNvSpPr>
            <p:nvPr/>
          </p:nvSpPr>
          <p:spPr bwMode="auto">
            <a:xfrm>
              <a:off x="1663" y="3728"/>
              <a:ext cx="302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/>
            <a:p>
              <a:pPr defTabSz="736363" eaLnBrk="0" hangingPunct="0"/>
              <a:r>
                <a:rPr lang="ru-RU" sz="738" dirty="0">
                  <a:solidFill>
                    <a:srgbClr val="737373"/>
                  </a:solidFill>
                  <a:latin typeface="Arial"/>
                </a:rPr>
                <a:t>КОНФИДЕНЦИАЛЬНАЯ ИНФОРМАЦИЯ, СОБСТВЕННОСТЬ McKINSEY &amp; COMPANY</a:t>
              </a:r>
            </a:p>
            <a:p>
              <a:pPr defTabSz="736363" eaLnBrk="0" hangingPunct="0"/>
              <a:r>
                <a:rPr lang="ru-RU" sz="738" dirty="0">
                  <a:solidFill>
                    <a:srgbClr val="737373"/>
                  </a:solidFill>
                  <a:latin typeface="Arial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4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821558"/>
              <a:endParaRPr lang="ru-RU" sz="923" dirty="0">
                <a:solidFill>
                  <a:srgbClr val="737373"/>
                </a:solidFill>
                <a:latin typeface="Arial"/>
              </a:endParaRPr>
            </a:p>
          </p:txBody>
        </p:sp>
        <p:sp>
          <p:nvSpPr>
            <p:cNvPr id="15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821558"/>
              <a:endParaRPr lang="ru-RU" sz="923" dirty="0">
                <a:solidFill>
                  <a:srgbClr val="737373"/>
                </a:solidFill>
                <a:latin typeface="Arial"/>
              </a:endParaRPr>
            </a:p>
          </p:txBody>
        </p:sp>
      </p:grpSp>
      <p:pic>
        <p:nvPicPr>
          <p:cNvPr id="16" name="TitleBottomBarBW" hidden="1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80" y="6575121"/>
            <a:ext cx="1670055" cy="19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27848" y="5169670"/>
            <a:ext cx="5836285" cy="411972"/>
          </a:xfrm>
        </p:spPr>
        <p:txBody>
          <a:bodyPr/>
          <a:lstStyle>
            <a:lvl1pPr>
              <a:defRPr sz="2677" b="0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en-US" altLang="zh-CN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27739" y="5704967"/>
            <a:ext cx="5036084" cy="340991"/>
          </a:xfrm>
        </p:spPr>
        <p:txBody>
          <a:bodyPr/>
          <a:lstStyle>
            <a:lvl1pPr>
              <a:defRPr sz="1108">
                <a:solidFill>
                  <a:schemeClr val="bg2"/>
                </a:solidFill>
              </a:defRPr>
            </a:lvl1pPr>
          </a:lstStyle>
          <a:p>
            <a:r>
              <a:rPr lang="ru-RU" altLang="zh-CN" dirty="0" smtClean="0"/>
              <a:t>Дата</a:t>
            </a:r>
          </a:p>
          <a:p>
            <a:r>
              <a:rPr lang="ru-RU" altLang="zh-CN" dirty="0" smtClean="0"/>
              <a:t>Фамилия И.О.</a:t>
            </a:r>
            <a:endParaRPr lang="en-US" altLang="zh-CN" dirty="0"/>
          </a:p>
        </p:txBody>
      </p:sp>
      <p:pic>
        <p:nvPicPr>
          <p:cNvPr id="17" name="Picture 2" descr="Russian_Steel_Rus_CMYK"/>
          <p:cNvPicPr>
            <a:picLocks noChangeAspect="1" noChangeArrowheads="1"/>
          </p:cNvPicPr>
          <p:nvPr userDrawn="1">
            <p:custDataLst>
              <p:tags r:id="rId9"/>
            </p:custDataLst>
          </p:nvPr>
        </p:nvPicPr>
        <p:blipFill>
          <a:blip r:embed="rId14" cstate="email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77" y="1650592"/>
            <a:ext cx="2674309" cy="115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153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ыделение раздела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19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4" name="Rectangle 1193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Working Draft Text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93806" y="350284"/>
            <a:ext cx="918521" cy="12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831" b="1" dirty="0" smtClean="0">
                <a:solidFill>
                  <a:srgbClr val="737373"/>
                </a:solidFill>
              </a:rPr>
              <a:t>WORKING DRAFT</a:t>
            </a:r>
          </a:p>
        </p:txBody>
      </p:sp>
      <p:sp>
        <p:nvSpPr>
          <p:cNvPr id="7" name="doc id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821558" eaLnBrk="1" hangingPunct="1">
              <a:defRPr/>
            </a:pPr>
            <a:endParaRPr lang="ru-RU" sz="738" dirty="0" smtClean="0">
              <a:solidFill>
                <a:srgbClr val="737373"/>
              </a:solidFill>
            </a:endParaRPr>
          </a:p>
        </p:txBody>
      </p:sp>
      <p:sp>
        <p:nvSpPr>
          <p:cNvPr id="8" name="Working Draft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93882" y="508679"/>
            <a:ext cx="2774799" cy="12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831" dirty="0" smtClean="0">
                <a:solidFill>
                  <a:srgbClr val="737373"/>
                </a:solidFill>
              </a:rPr>
              <a:t>Last Modified 20.05.2010 16:08:08 Russian Standard Time</a:t>
            </a:r>
          </a:p>
        </p:txBody>
      </p:sp>
      <p:sp>
        <p:nvSpPr>
          <p:cNvPr id="9" name="Printed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94080" y="669338"/>
            <a:ext cx="2479846" cy="12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831" dirty="0" smtClean="0">
                <a:solidFill>
                  <a:srgbClr val="737373"/>
                </a:solidFill>
              </a:rPr>
              <a:t>Printed 20.05.2010 15:49:19 Russian Standard Time</a:t>
            </a:r>
          </a:p>
        </p:txBody>
      </p:sp>
      <p:grpSp>
        <p:nvGrpSpPr>
          <p:cNvPr id="10" name="McK Title Elements"/>
          <p:cNvGrpSpPr>
            <a:grpSpLocks/>
          </p:cNvGrpSpPr>
          <p:nvPr/>
        </p:nvGrpSpPr>
        <p:grpSpPr bwMode="auto">
          <a:xfrm>
            <a:off x="3" y="19"/>
            <a:ext cx="7729878" cy="6859620"/>
            <a:chOff x="0" y="0"/>
            <a:chExt cx="4772" cy="4235"/>
          </a:xfrm>
        </p:grpSpPr>
        <p:sp>
          <p:nvSpPr>
            <p:cNvPr id="11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19"/>
              <a:ext cx="310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821558" eaLnBrk="1" hangingPunct="1">
                <a:defRPr/>
              </a:pPr>
              <a:r>
                <a:rPr lang="en-US" sz="1292" dirty="0" smtClean="0">
                  <a:solidFill>
                    <a:srgbClr val="737373"/>
                  </a:solidFill>
                </a:rPr>
                <a:t>Тип документа</a:t>
              </a:r>
            </a:p>
          </p:txBody>
        </p:sp>
        <p:sp>
          <p:nvSpPr>
            <p:cNvPr id="12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821558" eaLnBrk="1" hangingPunct="1">
                <a:defRPr/>
              </a:pPr>
              <a:r>
                <a:rPr lang="en-US" sz="1292" dirty="0" smtClean="0">
                  <a:solidFill>
                    <a:srgbClr val="737373"/>
                  </a:solidFill>
                </a:rPr>
                <a:t>Дата</a:t>
              </a:r>
            </a:p>
          </p:txBody>
        </p:sp>
        <p:sp>
          <p:nvSpPr>
            <p:cNvPr id="13" name="McK Disclaimer" hidden="1"/>
            <p:cNvSpPr>
              <a:spLocks noChangeArrowheads="1"/>
            </p:cNvSpPr>
            <p:nvPr/>
          </p:nvSpPr>
          <p:spPr bwMode="auto">
            <a:xfrm>
              <a:off x="1663" y="3728"/>
              <a:ext cx="302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/>
            <a:p>
              <a:pPr defTabSz="736363" eaLnBrk="0" hangingPunct="0"/>
              <a:r>
                <a:rPr lang="ru-RU" sz="738" dirty="0">
                  <a:solidFill>
                    <a:srgbClr val="737373"/>
                  </a:solidFill>
                  <a:latin typeface="Arial"/>
                </a:rPr>
                <a:t>КОНФИДЕНЦИАЛЬНАЯ ИНФОРМАЦИЯ, СОБСТВЕННОСТЬ McKINSEY &amp; COMPANY</a:t>
              </a:r>
            </a:p>
            <a:p>
              <a:pPr defTabSz="736363" eaLnBrk="0" hangingPunct="0"/>
              <a:r>
                <a:rPr lang="ru-RU" sz="738" dirty="0">
                  <a:solidFill>
                    <a:srgbClr val="737373"/>
                  </a:solidFill>
                  <a:latin typeface="Arial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4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821558"/>
              <a:endParaRPr lang="ru-RU" sz="923" dirty="0">
                <a:solidFill>
                  <a:srgbClr val="737373"/>
                </a:solidFill>
                <a:latin typeface="Arial"/>
              </a:endParaRPr>
            </a:p>
          </p:txBody>
        </p:sp>
        <p:sp>
          <p:nvSpPr>
            <p:cNvPr id="15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821558"/>
              <a:endParaRPr lang="ru-RU" sz="923" dirty="0">
                <a:solidFill>
                  <a:srgbClr val="737373"/>
                </a:solidFill>
                <a:latin typeface="Arial"/>
              </a:endParaRPr>
            </a:p>
          </p:txBody>
        </p:sp>
      </p:grpSp>
      <p:pic>
        <p:nvPicPr>
          <p:cNvPr id="16" name="TitleBottomBarBW" hidden="1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80" y="6575121"/>
            <a:ext cx="1670055" cy="19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6"/>
          <p:cNvSpPr>
            <a:spLocks noChangeArrowheads="1"/>
          </p:cNvSpPr>
          <p:nvPr userDrawn="1"/>
        </p:nvSpPr>
        <p:spPr bwMode="auto">
          <a:xfrm>
            <a:off x="0" y="4495800"/>
            <a:ext cx="8460432" cy="1981200"/>
          </a:xfrm>
          <a:prstGeom prst="rect">
            <a:avLst/>
          </a:prstGeom>
          <a:gradFill rotWithShape="1">
            <a:gsLst>
              <a:gs pos="0">
                <a:srgbClr val="00A8E5"/>
              </a:gs>
              <a:gs pos="100000">
                <a:srgbClr val="0D004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sz="1400">
                <a:solidFill>
                  <a:srgbClr val="77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77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&gt;"/>
              <a:defRPr sz="1400">
                <a:solidFill>
                  <a:srgbClr val="77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200">
                <a:solidFill>
                  <a:schemeClr val="bg2"/>
                </a:solidFill>
                <a:latin typeface="FS Severstal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9pPr>
          </a:lstStyle>
          <a:p>
            <a:pPr algn="ctr" defTabSz="838198" eaLnBrk="1" fontAlgn="auto" hangingPunct="1">
              <a:spcBef>
                <a:spcPct val="0"/>
              </a:spcBef>
              <a:spcAft>
                <a:spcPts val="0"/>
              </a:spcAft>
            </a:pPr>
            <a:endParaRPr lang="ru-RU" altLang="ru-RU" sz="1569">
              <a:solidFill>
                <a:srgbClr val="005DA3"/>
              </a:solidFill>
              <a:latin typeface="Times New Roman" pitchFamily="18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51522" y="5290947"/>
            <a:ext cx="5836285" cy="312521"/>
          </a:xfrm>
        </p:spPr>
        <p:txBody>
          <a:bodyPr/>
          <a:lstStyle>
            <a:lvl1pPr>
              <a:defRPr sz="2031" b="0">
                <a:solidFill>
                  <a:schemeClr val="bg2"/>
                </a:solidFill>
              </a:defRPr>
            </a:lvl1pPr>
          </a:lstStyle>
          <a:p>
            <a:r>
              <a:rPr lang="ru-RU" altLang="zh-CN" smtClean="0"/>
              <a:t>Образец заголовка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2086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95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4" name="Rectangle 295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92" descr="Present_kursiv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cK 1. On-page tracker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575" y="27541"/>
            <a:ext cx="793487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1558"/>
            <a:r>
              <a:rPr lang="en-US" sz="1292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491" y="873045"/>
            <a:ext cx="3730492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92" dirty="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8" name="McK Slide Elements"/>
          <p:cNvGrpSpPr>
            <a:grpSpLocks/>
          </p:cNvGrpSpPr>
          <p:nvPr/>
        </p:nvGrpSpPr>
        <p:grpSpPr bwMode="auto">
          <a:xfrm>
            <a:off x="1667063" y="6409808"/>
            <a:ext cx="7177513" cy="367682"/>
            <a:chOff x="1029" y="3957"/>
            <a:chExt cx="4431" cy="227"/>
          </a:xfrm>
        </p:grpSpPr>
        <p:sp>
          <p:nvSpPr>
            <p:cNvPr id="9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1029" y="3957"/>
              <a:ext cx="443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923" dirty="0" smtClean="0">
                  <a:solidFill>
                    <a:srgbClr val="737373"/>
                  </a:solidFill>
                </a:rPr>
                <a:t>1 Сноска</a:t>
              </a:r>
            </a:p>
          </p:txBody>
        </p:sp>
        <p:sp>
          <p:nvSpPr>
            <p:cNvPr id="10" name="McK 5. Source" hidden="1"/>
            <p:cNvSpPr>
              <a:spLocks noChangeArrowheads="1"/>
            </p:cNvSpPr>
            <p:nvPr userDrawn="1"/>
          </p:nvSpPr>
          <p:spPr bwMode="auto">
            <a:xfrm>
              <a:off x="1029" y="4096"/>
              <a:ext cx="355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714542" indent="-714542" defTabSz="819323">
                <a:tabLst>
                  <a:tab pos="713079" algn="l"/>
                </a:tabLst>
              </a:pPr>
              <a:r>
                <a:rPr lang="en-US" sz="923" dirty="0">
                  <a:solidFill>
                    <a:srgbClr val="737373"/>
                  </a:solidFill>
                  <a:latin typeface="Arial"/>
                </a:rPr>
                <a:t>ИСТОЧНИК: источник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82165" y="1195372"/>
            <a:ext cx="4350892" cy="472965"/>
            <a:chOff x="915" y="738"/>
            <a:chExt cx="2686" cy="292"/>
          </a:xfrm>
        </p:grpSpPr>
        <p:cxnSp>
          <p:nvCxnSpPr>
            <p:cNvPr id="12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 hidden="1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0" anchor="b">
              <a:spAutoFit/>
            </a:bodyPr>
            <a:lstStyle/>
            <a:p>
              <a:pPr defTabSz="821558"/>
              <a:r>
                <a:rPr lang="en-US" sz="1477" b="1" dirty="0">
                  <a:solidFill>
                    <a:srgbClr val="737373"/>
                  </a:solidFill>
                  <a:latin typeface="Arial"/>
                </a:rPr>
                <a:t>Название документа</a:t>
              </a:r>
            </a:p>
            <a:p>
              <a:pPr defTabSz="821558"/>
              <a:r>
                <a:rPr lang="en-US" sz="1477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14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73215" y="2768989"/>
            <a:ext cx="1599797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Working Draft - Last Modified 20.05.2010 16:08:08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620897" y="4306139"/>
            <a:ext cx="904094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Printed 20.05.2010 15:49:19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pic>
        <p:nvPicPr>
          <p:cNvPr id="16" name="Picture 328" descr="Russian_Steel_Rus_CMYK"/>
          <p:cNvPicPr>
            <a:picLocks noChangeAspect="1" noChangeArrowheads="1"/>
          </p:cNvPicPr>
          <p:nvPr/>
        </p:nvPicPr>
        <p:blipFill>
          <a:blip r:embed="rId11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" y="6144269"/>
            <a:ext cx="1616601" cy="71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89" y="378367"/>
            <a:ext cx="8794113" cy="340863"/>
          </a:xfrm>
        </p:spPr>
        <p:txBody>
          <a:bodyPr/>
          <a:lstStyle>
            <a:lvl1pPr>
              <a:defRPr sz="2215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2160" y="1990668"/>
            <a:ext cx="4389768" cy="1136530"/>
          </a:xfrm>
        </p:spPr>
        <p:txBody>
          <a:bodyPr/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C20B082-2BA1-400A-A62A-2FFCB71A6195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519" y="6488440"/>
            <a:ext cx="3043604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737373"/>
              </a:solidFill>
            </a:endParaRP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714499" y="6488440"/>
            <a:ext cx="1793969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737373"/>
                </a:solidFill>
              </a:rPr>
              <a:t>Источник информации:</a:t>
            </a:r>
            <a:endParaRPr lang="ru-RU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0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95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4" name="Rectangle 295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92" descr="Present_kursiv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cK 1. On-page tracker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575" y="27541"/>
            <a:ext cx="793487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1558"/>
            <a:r>
              <a:rPr lang="en-US" sz="1292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491" y="873045"/>
            <a:ext cx="3730492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92" dirty="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8" name="McK Slide Elements"/>
          <p:cNvGrpSpPr>
            <a:grpSpLocks/>
          </p:cNvGrpSpPr>
          <p:nvPr/>
        </p:nvGrpSpPr>
        <p:grpSpPr bwMode="auto">
          <a:xfrm>
            <a:off x="1667063" y="6409808"/>
            <a:ext cx="7177513" cy="367682"/>
            <a:chOff x="1029" y="3957"/>
            <a:chExt cx="4431" cy="227"/>
          </a:xfrm>
        </p:grpSpPr>
        <p:sp>
          <p:nvSpPr>
            <p:cNvPr id="9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1029" y="3957"/>
              <a:ext cx="443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923" dirty="0" smtClean="0">
                  <a:solidFill>
                    <a:srgbClr val="737373"/>
                  </a:solidFill>
                </a:rPr>
                <a:t>1 Сноска</a:t>
              </a:r>
            </a:p>
          </p:txBody>
        </p:sp>
        <p:sp>
          <p:nvSpPr>
            <p:cNvPr id="10" name="McK 5. Source" hidden="1"/>
            <p:cNvSpPr>
              <a:spLocks noChangeArrowheads="1"/>
            </p:cNvSpPr>
            <p:nvPr userDrawn="1"/>
          </p:nvSpPr>
          <p:spPr bwMode="auto">
            <a:xfrm>
              <a:off x="1029" y="4096"/>
              <a:ext cx="355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714542" indent="-714542" defTabSz="819323">
                <a:tabLst>
                  <a:tab pos="713079" algn="l"/>
                </a:tabLst>
              </a:pPr>
              <a:r>
                <a:rPr lang="en-US" sz="923" dirty="0">
                  <a:solidFill>
                    <a:srgbClr val="737373"/>
                  </a:solidFill>
                  <a:latin typeface="Arial"/>
                </a:rPr>
                <a:t>ИСТОЧНИК: источник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82165" y="1195372"/>
            <a:ext cx="4350892" cy="472965"/>
            <a:chOff x="915" y="738"/>
            <a:chExt cx="2686" cy="292"/>
          </a:xfrm>
        </p:grpSpPr>
        <p:cxnSp>
          <p:nvCxnSpPr>
            <p:cNvPr id="12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 hidden="1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0" anchor="b">
              <a:spAutoFit/>
            </a:bodyPr>
            <a:lstStyle/>
            <a:p>
              <a:pPr defTabSz="821558"/>
              <a:r>
                <a:rPr lang="en-US" sz="1477" b="1" dirty="0">
                  <a:solidFill>
                    <a:srgbClr val="737373"/>
                  </a:solidFill>
                  <a:latin typeface="Arial"/>
                </a:rPr>
                <a:t>Название документа</a:t>
              </a:r>
            </a:p>
            <a:p>
              <a:pPr defTabSz="821558"/>
              <a:r>
                <a:rPr lang="en-US" sz="1477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14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73215" y="2768989"/>
            <a:ext cx="1599797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Working Draft - Last Modified 20.05.2010 16:08:08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620897" y="4306139"/>
            <a:ext cx="904094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Printed 20.05.2010 15:49:19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pic>
        <p:nvPicPr>
          <p:cNvPr id="16" name="Picture 328" descr="Russian_Steel_Rus_CMYK"/>
          <p:cNvPicPr>
            <a:picLocks noChangeAspect="1" noChangeArrowheads="1"/>
          </p:cNvPicPr>
          <p:nvPr/>
        </p:nvPicPr>
        <p:blipFill>
          <a:blip r:embed="rId11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" y="6144269"/>
            <a:ext cx="1616601" cy="71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66" y="4407331"/>
            <a:ext cx="7771995" cy="582467"/>
          </a:xfrm>
        </p:spPr>
        <p:txBody>
          <a:bodyPr anchor="t"/>
          <a:lstStyle>
            <a:lvl1pPr algn="l">
              <a:defRPr sz="3785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66" y="4123309"/>
            <a:ext cx="7771995" cy="284052"/>
          </a:xfrm>
        </p:spPr>
        <p:txBody>
          <a:bodyPr anchor="b"/>
          <a:lstStyle>
            <a:lvl1pPr marL="0" indent="0">
              <a:buNone/>
              <a:defRPr sz="1846"/>
            </a:lvl1pPr>
            <a:lvl2pPr marL="418851" indent="0">
              <a:buNone/>
              <a:defRPr sz="1662"/>
            </a:lvl2pPr>
            <a:lvl3pPr marL="837781" indent="0">
              <a:buNone/>
              <a:defRPr sz="1477"/>
            </a:lvl3pPr>
            <a:lvl4pPr marL="1256686" indent="0">
              <a:buNone/>
              <a:defRPr sz="1292"/>
            </a:lvl4pPr>
            <a:lvl5pPr marL="1675581" indent="0">
              <a:buNone/>
              <a:defRPr sz="1292"/>
            </a:lvl5pPr>
            <a:lvl6pPr marL="2094482" indent="0">
              <a:buNone/>
              <a:defRPr sz="1292"/>
            </a:lvl6pPr>
            <a:lvl7pPr marL="2513373" indent="0">
              <a:buNone/>
              <a:defRPr sz="1292"/>
            </a:lvl7pPr>
            <a:lvl8pPr marL="2932280" indent="0">
              <a:buNone/>
              <a:defRPr sz="1292"/>
            </a:lvl8pPr>
            <a:lvl9pPr marL="3351161" indent="0">
              <a:buNone/>
              <a:defRPr sz="12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81D87F-9BA0-429D-8056-9C1DE9A2AA7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519" y="6488440"/>
            <a:ext cx="3043604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737373"/>
              </a:solidFill>
            </a:endParaRP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714499" y="6488440"/>
            <a:ext cx="1793969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737373"/>
                </a:solidFill>
              </a:rPr>
              <a:t>Источник информации:</a:t>
            </a:r>
            <a:endParaRPr lang="ru-RU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36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ctangle 295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7" name="Rectangle 295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92" descr="Present_kursiv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cK 1. On-page tracker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575" y="27541"/>
            <a:ext cx="793487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1558"/>
            <a:r>
              <a:rPr lang="en-US" sz="1292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0" name="McK 3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491" y="873045"/>
            <a:ext cx="3730492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92" dirty="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1" name="McK Slide Elements"/>
          <p:cNvGrpSpPr>
            <a:grpSpLocks/>
          </p:cNvGrpSpPr>
          <p:nvPr/>
        </p:nvGrpSpPr>
        <p:grpSpPr bwMode="auto">
          <a:xfrm>
            <a:off x="1667063" y="6409808"/>
            <a:ext cx="7177513" cy="367682"/>
            <a:chOff x="1029" y="3957"/>
            <a:chExt cx="4431" cy="227"/>
          </a:xfrm>
        </p:grpSpPr>
        <p:sp>
          <p:nvSpPr>
            <p:cNvPr id="12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1029" y="3957"/>
              <a:ext cx="443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923" dirty="0" smtClean="0">
                  <a:solidFill>
                    <a:srgbClr val="737373"/>
                  </a:solidFill>
                </a:rPr>
                <a:t>1 Сноска</a:t>
              </a:r>
            </a:p>
          </p:txBody>
        </p:sp>
        <p:sp>
          <p:nvSpPr>
            <p:cNvPr id="13" name="McK 5. Source" hidden="1"/>
            <p:cNvSpPr>
              <a:spLocks noChangeArrowheads="1"/>
            </p:cNvSpPr>
            <p:nvPr userDrawn="1"/>
          </p:nvSpPr>
          <p:spPr bwMode="auto">
            <a:xfrm>
              <a:off x="1029" y="4096"/>
              <a:ext cx="355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714542" indent="-714542" defTabSz="819323">
                <a:tabLst>
                  <a:tab pos="713079" algn="l"/>
                </a:tabLst>
              </a:pPr>
              <a:r>
                <a:rPr lang="en-US" sz="923" dirty="0">
                  <a:solidFill>
                    <a:srgbClr val="737373"/>
                  </a:solidFill>
                  <a:latin typeface="Arial"/>
                </a:rPr>
                <a:t>ИСТОЧНИК: источник</a:t>
              </a:r>
            </a:p>
          </p:txBody>
        </p:sp>
      </p:grpSp>
      <p:grpSp>
        <p:nvGrpSpPr>
          <p:cNvPr id="14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82165" y="1195372"/>
            <a:ext cx="4350892" cy="472965"/>
            <a:chOff x="915" y="738"/>
            <a:chExt cx="2686" cy="292"/>
          </a:xfrm>
        </p:grpSpPr>
        <p:cxnSp>
          <p:nvCxnSpPr>
            <p:cNvPr id="15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AutoShape 250" hidden="1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0" anchor="b">
              <a:spAutoFit/>
            </a:bodyPr>
            <a:lstStyle/>
            <a:p>
              <a:pPr defTabSz="821558"/>
              <a:r>
                <a:rPr lang="en-US" sz="1477" b="1" dirty="0">
                  <a:solidFill>
                    <a:srgbClr val="737373"/>
                  </a:solidFill>
                  <a:latin typeface="Arial"/>
                </a:rPr>
                <a:t>Название документа</a:t>
              </a:r>
            </a:p>
            <a:p>
              <a:pPr defTabSz="821558"/>
              <a:r>
                <a:rPr lang="en-US" sz="1477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1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73215" y="2768989"/>
            <a:ext cx="1599797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Working Draft - Last Modified 20.05.2010 16:08:08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sp>
        <p:nvSpPr>
          <p:cNvPr id="1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620897" y="4306139"/>
            <a:ext cx="904094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Printed 20.05.2010 15:49:19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pic>
        <p:nvPicPr>
          <p:cNvPr id="19" name="Picture 328" descr="Russian_Steel_Rus_CMYK"/>
          <p:cNvPicPr>
            <a:picLocks noChangeAspect="1" noChangeArrowheads="1"/>
          </p:cNvPicPr>
          <p:nvPr/>
        </p:nvPicPr>
        <p:blipFill>
          <a:blip r:embed="rId11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" y="6144269"/>
            <a:ext cx="1616601" cy="71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8" y="1076637"/>
            <a:ext cx="8230410" cy="340863"/>
          </a:xfrm>
        </p:spPr>
        <p:txBody>
          <a:bodyPr/>
          <a:lstStyle>
            <a:lvl1pPr>
              <a:defRPr sz="2215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817" y="1834456"/>
            <a:ext cx="4039882" cy="340863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18851" indent="0">
              <a:buNone/>
              <a:defRPr sz="1846" b="1"/>
            </a:lvl2pPr>
            <a:lvl3pPr marL="837781" indent="0">
              <a:buNone/>
              <a:defRPr sz="1662" b="1"/>
            </a:lvl3pPr>
            <a:lvl4pPr marL="1256686" indent="0">
              <a:buNone/>
              <a:defRPr sz="1477" b="1"/>
            </a:lvl4pPr>
            <a:lvl5pPr marL="1675581" indent="0">
              <a:buNone/>
              <a:defRPr sz="1477" b="1"/>
            </a:lvl5pPr>
            <a:lvl6pPr marL="2094482" indent="0">
              <a:buNone/>
              <a:defRPr sz="1477" b="1"/>
            </a:lvl6pPr>
            <a:lvl7pPr marL="2513373" indent="0">
              <a:buNone/>
              <a:defRPr sz="1477" b="1"/>
            </a:lvl7pPr>
            <a:lvl8pPr marL="2932280" indent="0">
              <a:buNone/>
              <a:defRPr sz="1477" b="1"/>
            </a:lvl8pPr>
            <a:lvl9pPr marL="335116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817" y="2175319"/>
            <a:ext cx="4039882" cy="1335302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703" y="1834456"/>
            <a:ext cx="4041502" cy="340863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18851" indent="0">
              <a:buNone/>
              <a:defRPr sz="1846" b="1"/>
            </a:lvl2pPr>
            <a:lvl3pPr marL="837781" indent="0">
              <a:buNone/>
              <a:defRPr sz="1662" b="1"/>
            </a:lvl3pPr>
            <a:lvl4pPr marL="1256686" indent="0">
              <a:buNone/>
              <a:defRPr sz="1477" b="1"/>
            </a:lvl4pPr>
            <a:lvl5pPr marL="1675581" indent="0">
              <a:buNone/>
              <a:defRPr sz="1477" b="1"/>
            </a:lvl5pPr>
            <a:lvl6pPr marL="2094482" indent="0">
              <a:buNone/>
              <a:defRPr sz="1477" b="1"/>
            </a:lvl6pPr>
            <a:lvl7pPr marL="2513373" indent="0">
              <a:buNone/>
              <a:defRPr sz="1477" b="1"/>
            </a:lvl7pPr>
            <a:lvl8pPr marL="2932280" indent="0">
              <a:buNone/>
              <a:defRPr sz="1477" b="1"/>
            </a:lvl8pPr>
            <a:lvl9pPr marL="335116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703" y="2175319"/>
            <a:ext cx="4041502" cy="1335302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20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49684FB-FCC1-4511-A95C-BFB772BB4262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519" y="6488440"/>
            <a:ext cx="3043604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737373"/>
              </a:solidFill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714499" y="6488440"/>
            <a:ext cx="1793969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737373"/>
                </a:solidFill>
              </a:rPr>
              <a:t>Источник информации:</a:t>
            </a:r>
            <a:endParaRPr lang="ru-RU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44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95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4" name="Rectangle 295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92" descr="Present_kursiv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cK 1. On-page tracker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575" y="27541"/>
            <a:ext cx="793487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1558"/>
            <a:r>
              <a:rPr lang="en-US" sz="1292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491" y="873045"/>
            <a:ext cx="3730492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92" dirty="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8" name="McK Slide Elements"/>
          <p:cNvGrpSpPr>
            <a:grpSpLocks/>
          </p:cNvGrpSpPr>
          <p:nvPr/>
        </p:nvGrpSpPr>
        <p:grpSpPr bwMode="auto">
          <a:xfrm>
            <a:off x="1667063" y="6409808"/>
            <a:ext cx="7177513" cy="367682"/>
            <a:chOff x="1029" y="3957"/>
            <a:chExt cx="4431" cy="227"/>
          </a:xfrm>
        </p:grpSpPr>
        <p:sp>
          <p:nvSpPr>
            <p:cNvPr id="9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1029" y="3957"/>
              <a:ext cx="443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923" dirty="0" smtClean="0">
                  <a:solidFill>
                    <a:srgbClr val="737373"/>
                  </a:solidFill>
                </a:rPr>
                <a:t>1 Сноска</a:t>
              </a:r>
            </a:p>
          </p:txBody>
        </p:sp>
        <p:sp>
          <p:nvSpPr>
            <p:cNvPr id="10" name="McK 5. Source" hidden="1"/>
            <p:cNvSpPr>
              <a:spLocks noChangeArrowheads="1"/>
            </p:cNvSpPr>
            <p:nvPr userDrawn="1"/>
          </p:nvSpPr>
          <p:spPr bwMode="auto">
            <a:xfrm>
              <a:off x="1029" y="4096"/>
              <a:ext cx="355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714542" indent="-714542" defTabSz="819323">
                <a:tabLst>
                  <a:tab pos="713079" algn="l"/>
                </a:tabLst>
              </a:pPr>
              <a:r>
                <a:rPr lang="en-US" sz="923" dirty="0">
                  <a:solidFill>
                    <a:srgbClr val="737373"/>
                  </a:solidFill>
                  <a:latin typeface="Arial"/>
                </a:rPr>
                <a:t>ИСТОЧНИК: источник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482165" y="1195372"/>
            <a:ext cx="4350892" cy="472965"/>
            <a:chOff x="915" y="738"/>
            <a:chExt cx="2686" cy="292"/>
          </a:xfrm>
        </p:grpSpPr>
        <p:cxnSp>
          <p:nvCxnSpPr>
            <p:cNvPr id="12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 hidden="1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0" anchor="b">
              <a:spAutoFit/>
            </a:bodyPr>
            <a:lstStyle/>
            <a:p>
              <a:pPr defTabSz="821558"/>
              <a:r>
                <a:rPr lang="en-US" sz="1477" b="1" dirty="0">
                  <a:solidFill>
                    <a:srgbClr val="737373"/>
                  </a:solidFill>
                  <a:latin typeface="Arial"/>
                </a:rPr>
                <a:t>Название документа</a:t>
              </a:r>
            </a:p>
            <a:p>
              <a:pPr defTabSz="821558"/>
              <a:r>
                <a:rPr lang="en-US" sz="1477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14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273215" y="2768989"/>
            <a:ext cx="1599797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Working Draft - Last Modified 20.05.2010 16:08:08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620897" y="4306139"/>
            <a:ext cx="904094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Printed 20.05.2010 15:49:19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pic>
        <p:nvPicPr>
          <p:cNvPr id="16" name="Picture 328" descr="Russian_Steel_Rus_CMYK"/>
          <p:cNvPicPr>
            <a:picLocks noChangeAspect="1" noChangeArrowheads="1"/>
          </p:cNvPicPr>
          <p:nvPr/>
        </p:nvPicPr>
        <p:blipFill>
          <a:blip r:embed="rId11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" y="6144269"/>
            <a:ext cx="1616601" cy="71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89" y="378367"/>
            <a:ext cx="8794113" cy="340863"/>
          </a:xfrm>
        </p:spPr>
        <p:txBody>
          <a:bodyPr/>
          <a:lstStyle>
            <a:lvl1pPr>
              <a:defRPr sz="2215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82160" y="1990673"/>
            <a:ext cx="4389768" cy="227306"/>
          </a:xfrm>
        </p:spPr>
        <p:txBody>
          <a:bodyPr/>
          <a:lstStyle>
            <a:lvl1pPr>
              <a:defRPr sz="1477"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D4E3660-B99F-47B4-BF1C-A052B880E3BD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519" y="6488440"/>
            <a:ext cx="3043604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737373"/>
              </a:solidFill>
            </a:endParaRP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714499" y="6488440"/>
            <a:ext cx="1793969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737373"/>
                </a:solidFill>
              </a:rPr>
              <a:t>Источник информации:</a:t>
            </a:r>
            <a:endParaRPr lang="ru-RU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35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367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758478" y="6566446"/>
            <a:ext cx="199240" cy="155496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1F07031-32EF-45AE-AD29-238A8046043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1689" y="378367"/>
            <a:ext cx="8794113" cy="340863"/>
          </a:xfrm>
        </p:spPr>
        <p:txBody>
          <a:bodyPr/>
          <a:lstStyle>
            <a:lvl1pPr>
              <a:defRPr sz="2215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519" y="6488440"/>
            <a:ext cx="3043604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737373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714499" y="6488440"/>
            <a:ext cx="1793969" cy="253021"/>
          </a:xfrm>
          <a:prstGeom prst="rect">
            <a:avLst/>
          </a:prstGeom>
          <a:ln/>
        </p:spPr>
        <p:txBody>
          <a:bodyPr/>
          <a:lstStyle>
            <a:lvl1pPr>
              <a:defRPr sz="923">
                <a:latin typeface="+mn-lt"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737373"/>
                </a:solidFill>
              </a:rPr>
              <a:t>Источник информации:</a:t>
            </a:r>
            <a:endParaRPr lang="ru-RU" dirty="0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22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sz="1400">
                <a:solidFill>
                  <a:srgbClr val="77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77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&gt;"/>
              <a:defRPr sz="1400">
                <a:solidFill>
                  <a:srgbClr val="77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200">
                <a:solidFill>
                  <a:schemeClr val="bg2"/>
                </a:solidFill>
                <a:latin typeface="FS Severstal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 sz="1569">
              <a:solidFill>
                <a:srgbClr val="737373"/>
              </a:solidFill>
              <a:latin typeface="Times New Roman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4106008" y="3644900"/>
            <a:ext cx="5037992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424" tIns="44212" rIns="88424" bIns="44212" anchor="ctr"/>
          <a:lstStyle>
            <a:lvl1pPr defTabSz="957263" eaLnBrk="0" hangingPunct="0">
              <a:spcBef>
                <a:spcPct val="20000"/>
              </a:spcBef>
              <a:defRPr sz="1400">
                <a:solidFill>
                  <a:srgbClr val="777777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777777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&gt;"/>
              <a:defRPr sz="1400">
                <a:solidFill>
                  <a:srgbClr val="777777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1200">
                <a:solidFill>
                  <a:schemeClr val="bg2"/>
                </a:solidFill>
                <a:latin typeface="FS Severstal" pitchFamily="2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 b="1">
                <a:solidFill>
                  <a:srgbClr val="005DA3"/>
                </a:solidFill>
              </a:rPr>
              <a:t>Достичь большего вместе</a:t>
            </a: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4106008" y="5734050"/>
            <a:ext cx="4720004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24" tIns="44212" rIns="88424" bIns="44212" anchor="ctr"/>
          <a:lstStyle>
            <a:lvl1pPr defTabSz="957263" eaLnBrk="0" hangingPunct="0">
              <a:spcBef>
                <a:spcPct val="20000"/>
              </a:spcBef>
              <a:defRPr sz="1400">
                <a:solidFill>
                  <a:srgbClr val="777777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777777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&gt;"/>
              <a:defRPr sz="1400">
                <a:solidFill>
                  <a:srgbClr val="777777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1200">
                <a:solidFill>
                  <a:schemeClr val="bg2"/>
                </a:solidFill>
                <a:latin typeface="FS Severstal" pitchFamily="2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2"/>
                </a:solidFill>
                <a:latin typeface="FS Severstal" pitchFamily="2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923" dirty="0" smtClean="0">
                <a:solidFill>
                  <a:srgbClr val="005DA3"/>
                </a:solidFill>
              </a:rPr>
              <a:t>Любое </a:t>
            </a:r>
            <a:r>
              <a:rPr lang="ru-RU" altLang="ru-RU" sz="923" dirty="0">
                <a:solidFill>
                  <a:srgbClr val="005DA3"/>
                </a:solidFill>
              </a:rPr>
              <a:t>несанкционированное использование, копирование, раскрытие или распространение материалов, содержащихся в данном документе (или приложениях к нему), строго запрещено. Коммерческая тайна </a:t>
            </a:r>
            <a:r>
              <a:rPr lang="ru-RU" altLang="ru-RU" sz="923" dirty="0" smtClean="0">
                <a:solidFill>
                  <a:srgbClr val="005DA3"/>
                </a:solidFill>
              </a:rPr>
              <a:t>ПАО </a:t>
            </a:r>
            <a:r>
              <a:rPr lang="ru-RU" altLang="ru-RU" sz="923" dirty="0">
                <a:solidFill>
                  <a:srgbClr val="005DA3"/>
                </a:solidFill>
              </a:rPr>
              <a:t>«Северсталь». 162600, Российская Федерация, Вологодская область,</a:t>
            </a:r>
            <a:br>
              <a:rPr lang="ru-RU" altLang="ru-RU" sz="923" dirty="0">
                <a:solidFill>
                  <a:srgbClr val="005DA3"/>
                </a:solidFill>
              </a:rPr>
            </a:br>
            <a:r>
              <a:rPr lang="ru-RU" altLang="ru-RU" sz="923" dirty="0">
                <a:solidFill>
                  <a:srgbClr val="005DA3"/>
                </a:solidFill>
              </a:rPr>
              <a:t>г. Череповец, </a:t>
            </a:r>
            <a:r>
              <a:rPr lang="ru-RU" altLang="ru-RU" sz="923" dirty="0" err="1">
                <a:solidFill>
                  <a:srgbClr val="005DA3"/>
                </a:solidFill>
              </a:rPr>
              <a:t>ул.Мира</a:t>
            </a:r>
            <a:r>
              <a:rPr lang="ru-RU" altLang="ru-RU" sz="923" dirty="0">
                <a:solidFill>
                  <a:srgbClr val="005DA3"/>
                </a:solidFill>
              </a:rPr>
              <a:t>, 30</a:t>
            </a:r>
          </a:p>
        </p:txBody>
      </p:sp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4173416" y="5661025"/>
            <a:ext cx="4453304" cy="0"/>
          </a:xfrm>
          <a:prstGeom prst="line">
            <a:avLst/>
          </a:prstGeom>
          <a:noFill/>
          <a:ln w="3175">
            <a:solidFill>
              <a:srgbClr val="005DA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662">
              <a:solidFill>
                <a:srgbClr val="737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4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" y="1"/>
          <a:ext cx="162658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162658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bc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" y="541338"/>
            <a:ext cx="9141069" cy="631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king Draft Text" hidden="1"/>
          <p:cNvSpPr txBox="1">
            <a:spLocks noChangeArrowheads="1"/>
          </p:cNvSpPr>
          <p:nvPr/>
        </p:nvSpPr>
        <p:spPr bwMode="auto">
          <a:xfrm>
            <a:off x="2693377" y="349251"/>
            <a:ext cx="1016304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23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6" name="doc id"/>
          <p:cNvSpPr txBox="1">
            <a:spLocks noChangeArrowheads="1"/>
          </p:cNvSpPr>
          <p:nvPr/>
        </p:nvSpPr>
        <p:spPr bwMode="auto">
          <a:xfrm>
            <a:off x="8614997" y="36513"/>
            <a:ext cx="300403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31" dirty="0" smtClean="0">
              <a:solidFill>
                <a:srgbClr val="000000"/>
              </a:solidFill>
            </a:endParaRPr>
          </a:p>
        </p:txBody>
      </p:sp>
      <p:sp>
        <p:nvSpPr>
          <p:cNvPr id="7" name="Working Draft" hidden="1"/>
          <p:cNvSpPr txBox="1">
            <a:spLocks noChangeArrowheads="1"/>
          </p:cNvSpPr>
          <p:nvPr/>
        </p:nvSpPr>
        <p:spPr bwMode="auto">
          <a:xfrm>
            <a:off x="2693377" y="508001"/>
            <a:ext cx="3145092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23" smtClean="0">
                <a:solidFill>
                  <a:srgbClr val="000000"/>
                </a:solidFill>
              </a:rPr>
              <a:t>Last Modified 05.06.2015 17:13 Russia TZ 2 Standard Time</a:t>
            </a:r>
            <a:endParaRPr lang="ru-RU" sz="923" dirty="0" smtClean="0">
              <a:solidFill>
                <a:srgbClr val="000000"/>
              </a:solidFill>
            </a:endParaRPr>
          </a:p>
        </p:txBody>
      </p:sp>
      <p:sp>
        <p:nvSpPr>
          <p:cNvPr id="8" name="Printed" hidden="1"/>
          <p:cNvSpPr txBox="1">
            <a:spLocks noChangeArrowheads="1"/>
          </p:cNvSpPr>
          <p:nvPr/>
        </p:nvSpPr>
        <p:spPr bwMode="auto">
          <a:xfrm>
            <a:off x="2693378" y="668339"/>
            <a:ext cx="2814873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23" smtClean="0">
                <a:solidFill>
                  <a:srgbClr val="000000"/>
                </a:solidFill>
              </a:rPr>
              <a:t>Printed 04.06.2015 11:08 Russia TZ 2 Standard Time</a:t>
            </a:r>
            <a:endParaRPr lang="ru-RU" sz="923" dirty="0" smtClean="0">
              <a:solidFill>
                <a:srgbClr val="000000"/>
              </a:solidFill>
            </a:endParaRPr>
          </a:p>
        </p:txBody>
      </p:sp>
      <p:sp>
        <p:nvSpPr>
          <p:cNvPr id="9" name="McK Disclaimer" hidden="1"/>
          <p:cNvSpPr>
            <a:spLocks noChangeArrowheads="1"/>
          </p:cNvSpPr>
          <p:nvPr/>
        </p:nvSpPr>
        <p:spPr bwMode="auto">
          <a:xfrm>
            <a:off x="2693377" y="6010153"/>
            <a:ext cx="5225562" cy="255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defTabSz="858838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58838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58838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58838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58838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588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588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588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588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altLang="ru-RU" sz="831" smtClean="0">
                <a:solidFill>
                  <a:srgbClr val="000000"/>
                </a:solidFill>
              </a:rPr>
              <a:t>КОНФИДЕНЦИАЛЬНАЯ ИНФОРМАЦИЯ, СОБСТВЕННОСТЬ McKINSEY &amp; COMPANY</a:t>
            </a:r>
          </a:p>
          <a:p>
            <a:pPr>
              <a:defRPr/>
            </a:pPr>
            <a:r>
              <a:rPr lang="ru-RU" altLang="ru-RU" sz="831" smtClean="0">
                <a:solidFill>
                  <a:srgbClr val="000000"/>
                </a:solidFill>
              </a:rPr>
              <a:t>Любое использование этого документа без специального разрешения McKinsey &amp; Company строго запрещено</a:t>
            </a:r>
          </a:p>
        </p:txBody>
      </p:sp>
      <p:sp>
        <p:nvSpPr>
          <p:cNvPr id="10" name="TitleBottomPlaceholder" hidden="1"/>
          <p:cNvSpPr>
            <a:spLocks noChangeArrowheads="1"/>
          </p:cNvSpPr>
          <p:nvPr/>
        </p:nvSpPr>
        <p:spPr bwMode="auto">
          <a:xfrm>
            <a:off x="0" y="2284414"/>
            <a:ext cx="2239108" cy="4575175"/>
          </a:xfrm>
          <a:prstGeom prst="rect">
            <a:avLst/>
          </a:prstGeom>
          <a:solidFill>
            <a:srgbClr val="0065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22" tIns="45111" rIns="90222" bIns="45111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sz="923" smtClean="0">
              <a:solidFill>
                <a:srgbClr val="000000"/>
              </a:solidFill>
            </a:endParaRPr>
          </a:p>
        </p:txBody>
      </p:sp>
      <p:sp>
        <p:nvSpPr>
          <p:cNvPr id="11" name="TitleTopPlaceholder" hidden="1"/>
          <p:cNvSpPr>
            <a:spLocks noChangeArrowheads="1"/>
          </p:cNvSpPr>
          <p:nvPr/>
        </p:nvSpPr>
        <p:spPr bwMode="auto">
          <a:xfrm>
            <a:off x="0" y="1"/>
            <a:ext cx="2239108" cy="2284413"/>
          </a:xfrm>
          <a:prstGeom prst="rect">
            <a:avLst/>
          </a:prstGeom>
          <a:solidFill>
            <a:srgbClr val="91A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22" tIns="45111" rIns="90222" bIns="45111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sz="923" smtClean="0">
              <a:solidFill>
                <a:srgbClr val="000000"/>
              </a:solidFill>
            </a:endParaRPr>
          </a:p>
        </p:txBody>
      </p:sp>
      <p:sp>
        <p:nvSpPr>
          <p:cNvPr id="12" name="Rectangle 1189" hidden="1"/>
          <p:cNvSpPr>
            <a:spLocks noChangeArrowheads="1"/>
          </p:cNvSpPr>
          <p:nvPr/>
        </p:nvSpPr>
        <p:spPr bwMode="auto">
          <a:xfrm>
            <a:off x="1" y="0"/>
            <a:ext cx="9141069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22" tIns="45111" rIns="90222" bIns="45111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sz="923" smtClean="0">
              <a:solidFill>
                <a:srgbClr val="000000"/>
              </a:solidFill>
            </a:endParaRPr>
          </a:p>
        </p:txBody>
      </p:sp>
      <p:pic>
        <p:nvPicPr>
          <p:cNvPr id="13" name="TitleBottomBarBW" hidden="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597" y="6573838"/>
            <a:ext cx="1670538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McK Document type" hidden="1"/>
          <p:cNvSpPr txBox="1">
            <a:spLocks noChangeArrowheads="1"/>
          </p:cNvSpPr>
          <p:nvPr userDrawn="1"/>
        </p:nvSpPr>
        <p:spPr bwMode="auto">
          <a:xfrm>
            <a:off x="827943" y="5895566"/>
            <a:ext cx="5836626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385" i="1" dirty="0" smtClean="0">
                <a:solidFill>
                  <a:srgbClr val="FFFFFF"/>
                </a:solidFill>
              </a:rPr>
              <a:t>Тип документа</a:t>
            </a:r>
          </a:p>
        </p:txBody>
      </p:sp>
      <p:sp>
        <p:nvSpPr>
          <p:cNvPr id="15" name="McK Date" hidden="1"/>
          <p:cNvSpPr txBox="1">
            <a:spLocks noChangeArrowheads="1"/>
          </p:cNvSpPr>
          <p:nvPr userDrawn="1"/>
        </p:nvSpPr>
        <p:spPr bwMode="auto">
          <a:xfrm>
            <a:off x="827943" y="5667376"/>
            <a:ext cx="5836626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385" i="1" dirty="0" smtClean="0">
                <a:solidFill>
                  <a:srgbClr val="FFFFFF"/>
                </a:solidFill>
              </a:rPr>
              <a:t>Дата</a:t>
            </a:r>
          </a:p>
        </p:txBody>
      </p:sp>
      <p:pic>
        <p:nvPicPr>
          <p:cNvPr id="16" name="Picture 57" descr="19 сентября 2013 года руководство Минпромторга Волгоградской…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631950"/>
            <a:ext cx="2444262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27739" y="5214876"/>
            <a:ext cx="5836285" cy="42614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769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0011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7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6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46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3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8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8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oleObject" Target="../embeddings/oleObject3.bin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vmlDrawing" Target="../drawings/vmlDrawing3.v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7.jpeg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85AA-7295-4F1D-81A3-87B6D9C05C51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D00-D3C3-4CED-8FFD-039858C27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9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810" y="0"/>
            <a:ext cx="9145619" cy="952410"/>
          </a:xfrm>
          <a:prstGeom prst="rect">
            <a:avLst/>
          </a:prstGeom>
        </p:spPr>
      </p:pic>
      <p:sp>
        <p:nvSpPr>
          <p:cNvPr id="13" name="4. Footnote" hidden="1"/>
          <p:cNvSpPr txBox="1">
            <a:spLocks noChangeArrowheads="1"/>
          </p:cNvSpPr>
          <p:nvPr/>
        </p:nvSpPr>
        <p:spPr bwMode="auto">
          <a:xfrm>
            <a:off x="3326670" y="6301009"/>
            <a:ext cx="5301932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auto">
          <a:xfrm>
            <a:off x="3326670" y="6534961"/>
            <a:ext cx="5342716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621975" indent="-621975" defTabSz="913526"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ИСТОЧНИК: источник</a:t>
            </a: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47407" y="459883"/>
            <a:ext cx="8612690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147407" y="27536"/>
            <a:ext cx="894706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28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147407" y="868508"/>
            <a:ext cx="8794113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5" y="1072271"/>
            <a:ext cx="4350892" cy="596066"/>
            <a:chOff x="915" y="662"/>
            <a:chExt cx="2686" cy="36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62"/>
              <a:ext cx="2686" cy="36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sz="1837" b="1" i="1" dirty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sz="18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pic>
        <p:nvPicPr>
          <p:cNvPr id="20" name="Picture 2" descr="D:\samyagichev\brand_severstal\All\Северсталь Инновации\logo_innovations_1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77"/>
          <a:stretch/>
        </p:blipFill>
        <p:spPr bwMode="auto">
          <a:xfrm>
            <a:off x="147407" y="6213342"/>
            <a:ext cx="1349326" cy="52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samyagichev\brand_severstal\All\Северсталь Инновации\logo_innovations_1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34" r="-444"/>
          <a:stretch/>
        </p:blipFill>
        <p:spPr bwMode="auto">
          <a:xfrm>
            <a:off x="1634421" y="6268413"/>
            <a:ext cx="1554562" cy="46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15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 i="1">
          <a:solidFill>
            <a:srgbClr val="005DA3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Tx/>
        <a:buSzPct val="100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Tx/>
        <a:buSzPct val="100000"/>
        <a:buFont typeface="Arial" pitchFamily="34" charset="0"/>
        <a:buChar char="&gt;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Tx/>
        <a:buSzPct val="100000"/>
        <a:buFont typeface="Arial" pitchFamily="34" charset="0"/>
        <a:buChar char="–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Tx/>
        <a:buSzPct val="100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295" hidden="1"/>
          <p:cNvGraphicFramePr>
            <a:graphicFrameLocks/>
          </p:cNvGraphicFramePr>
          <p:nvPr>
            <p:custDataLst>
              <p:tags r:id="rId12"/>
            </p:custDataLst>
            <p:extLst/>
          </p:nvPr>
        </p:nvGraphicFramePr>
        <p:xfrm>
          <a:off x="2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think-cell Slide" r:id="rId13" imgW="0" imgH="0" progId="TCLayout.ActiveDocument.1">
                  <p:embed/>
                </p:oleObj>
              </mc:Choice>
              <mc:Fallback>
                <p:oleObj name="think-cell Slide" r:id="rId13" imgW="0" imgH="0" progId="TCLayout.ActiveDocument.1">
                  <p:embed/>
                  <p:pic>
                    <p:nvPicPr>
                      <p:cNvPr id="3074" name="Rectangle 295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292" descr="Present_kursiv3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689" y="378367"/>
            <a:ext cx="8794113" cy="34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zh-CN" smtClean="0"/>
              <a:t>Образец заголовка</a:t>
            </a:r>
            <a:endParaRPr lang="en-US" altLang="zh-CN" dirty="0" smtClean="0"/>
          </a:p>
        </p:txBody>
      </p:sp>
      <p:sp>
        <p:nvSpPr>
          <p:cNvPr id="3077" name="McK 1. On-page tracker" hidden="1"/>
          <p:cNvSpPr>
            <a:spLocks noChangeArrowheads="1"/>
          </p:cNvSpPr>
          <p:nvPr/>
        </p:nvSpPr>
        <p:spPr bwMode="auto">
          <a:xfrm>
            <a:off x="121575" y="27541"/>
            <a:ext cx="793487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1558"/>
            <a:r>
              <a:rPr lang="en-US" sz="1292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4102" name="McK 3. Unit of measure" hidden="1"/>
          <p:cNvSpPr txBox="1">
            <a:spLocks noChangeArrowheads="1"/>
          </p:cNvSpPr>
          <p:nvPr/>
        </p:nvSpPr>
        <p:spPr bwMode="auto">
          <a:xfrm>
            <a:off x="121491" y="873045"/>
            <a:ext cx="3730492" cy="1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92" dirty="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3079" name="McK Slide Elements"/>
          <p:cNvGrpSpPr>
            <a:grpSpLocks/>
          </p:cNvGrpSpPr>
          <p:nvPr/>
        </p:nvGrpSpPr>
        <p:grpSpPr bwMode="auto">
          <a:xfrm>
            <a:off x="1667063" y="6409808"/>
            <a:ext cx="7177513" cy="367682"/>
            <a:chOff x="1029" y="3957"/>
            <a:chExt cx="4431" cy="227"/>
          </a:xfrm>
        </p:grpSpPr>
        <p:sp>
          <p:nvSpPr>
            <p:cNvPr id="4112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1029" y="3957"/>
              <a:ext cx="443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defTabSz="8953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923" dirty="0" smtClean="0">
                  <a:solidFill>
                    <a:srgbClr val="737373"/>
                  </a:solidFill>
                </a:rPr>
                <a:t>1 Сноска</a:t>
              </a:r>
            </a:p>
          </p:txBody>
        </p:sp>
        <p:sp>
          <p:nvSpPr>
            <p:cNvPr id="3089" name="McK 5. Source" hidden="1"/>
            <p:cNvSpPr>
              <a:spLocks noChangeArrowheads="1"/>
            </p:cNvSpPr>
            <p:nvPr userDrawn="1"/>
          </p:nvSpPr>
          <p:spPr bwMode="auto">
            <a:xfrm>
              <a:off x="1029" y="4096"/>
              <a:ext cx="355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714542" indent="-714542" defTabSz="819323">
                <a:tabLst>
                  <a:tab pos="713079" algn="l"/>
                </a:tabLst>
              </a:pPr>
              <a:r>
                <a:rPr lang="en-US" sz="923" dirty="0">
                  <a:solidFill>
                    <a:srgbClr val="737373"/>
                  </a:solidFill>
                  <a:latin typeface="Arial"/>
                </a:rPr>
                <a:t>ИСТОЧНИК: источник</a:t>
              </a:r>
            </a:p>
          </p:txBody>
        </p:sp>
      </p:grpSp>
      <p:grpSp>
        <p:nvGrpSpPr>
          <p:cNvPr id="3080" name="ACET" hidden="1"/>
          <p:cNvGrpSpPr>
            <a:grpSpLocks/>
          </p:cNvGrpSpPr>
          <p:nvPr/>
        </p:nvGrpSpPr>
        <p:grpSpPr bwMode="auto">
          <a:xfrm>
            <a:off x="1482165" y="1195372"/>
            <a:ext cx="4350892" cy="472965"/>
            <a:chOff x="915" y="738"/>
            <a:chExt cx="2686" cy="292"/>
          </a:xfrm>
        </p:grpSpPr>
        <p:cxnSp>
          <p:nvCxnSpPr>
            <p:cNvPr id="3086" name="AutoShape 249" hidden="1"/>
            <p:cNvCxnSpPr>
              <a:cxnSpLocks noChangeShapeType="1"/>
              <a:stCxn id="3087" idx="4"/>
              <a:endCxn id="308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7" name="AutoShape 250" hidden="1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0" anchor="b">
              <a:spAutoFit/>
            </a:bodyPr>
            <a:lstStyle/>
            <a:p>
              <a:pPr defTabSz="821558"/>
              <a:r>
                <a:rPr lang="en-US" sz="1477" b="1" dirty="0">
                  <a:solidFill>
                    <a:srgbClr val="737373"/>
                  </a:solidFill>
                  <a:latin typeface="Arial"/>
                </a:rPr>
                <a:t>Название документа</a:t>
              </a:r>
            </a:p>
            <a:p>
              <a:pPr defTabSz="821558"/>
              <a:r>
                <a:rPr lang="en-US" sz="1477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8478" y="6566446"/>
            <a:ext cx="199240" cy="15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8">
                <a:solidFill>
                  <a:srgbClr val="737373"/>
                </a:solidFill>
                <a:latin typeface="Arial" charset="0"/>
              </a:defRPr>
            </a:lvl1pPr>
          </a:lstStyle>
          <a:p>
            <a:pPr defTabSz="821558">
              <a:defRPr/>
            </a:pPr>
            <a:fld id="{57343A3D-BAFF-43B4-BC39-730086EA7E52}" type="slidenum">
              <a:rPr lang="en-US" smtClean="0"/>
              <a:pPr defTabSz="821558">
                <a:defRPr/>
              </a:pPr>
              <a:t>‹#›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4106" name="Working Draft" hidden="1"/>
          <p:cNvSpPr txBox="1">
            <a:spLocks noChangeArrowheads="1"/>
          </p:cNvSpPr>
          <p:nvPr/>
        </p:nvSpPr>
        <p:spPr bwMode="auto">
          <a:xfrm rot="5400000">
            <a:off x="8273215" y="2768989"/>
            <a:ext cx="1599797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Working Draft - Last Modified 20.05.2010 16:08:08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sp>
        <p:nvSpPr>
          <p:cNvPr id="4107" name="Printed" hidden="1"/>
          <p:cNvSpPr txBox="1">
            <a:spLocks noChangeArrowheads="1"/>
          </p:cNvSpPr>
          <p:nvPr/>
        </p:nvSpPr>
        <p:spPr bwMode="auto">
          <a:xfrm rot="5400000">
            <a:off x="8620897" y="4306139"/>
            <a:ext cx="904094" cy="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21558" eaLnBrk="1" hangingPunct="1">
              <a:defRPr/>
            </a:pPr>
            <a:r>
              <a:rPr lang="en-US" sz="554" dirty="0" smtClean="0">
                <a:solidFill>
                  <a:srgbClr val="737373"/>
                </a:solidFill>
              </a:rPr>
              <a:t>Printed 20.05.2010 15:49:19</a:t>
            </a:r>
            <a:endParaRPr lang="en-US" sz="1477" dirty="0" smtClean="0">
              <a:solidFill>
                <a:srgbClr val="737373"/>
              </a:solidFill>
            </a:endParaRPr>
          </a:p>
        </p:txBody>
      </p:sp>
      <p:sp>
        <p:nvSpPr>
          <p:cNvPr id="3084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60" y="1990668"/>
            <a:ext cx="4389768" cy="1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pic>
        <p:nvPicPr>
          <p:cNvPr id="3085" name="Picture 328" descr="Russian_Steel_Rus_CMYK"/>
          <p:cNvPicPr>
            <a:picLocks noChangeAspect="1" noChangeArrowheads="1"/>
          </p:cNvPicPr>
          <p:nvPr/>
        </p:nvPicPr>
        <p:blipFill>
          <a:blip r:embed="rId1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" y="6144269"/>
            <a:ext cx="1616601" cy="71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5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819323" rtl="0" eaLnBrk="1" fontAlgn="base" hangingPunct="1">
        <a:spcBef>
          <a:spcPct val="0"/>
        </a:spcBef>
        <a:spcAft>
          <a:spcPct val="0"/>
        </a:spcAft>
        <a:defRPr sz="2215" b="1" i="1">
          <a:solidFill>
            <a:srgbClr val="005DA3"/>
          </a:solidFill>
          <a:latin typeface="+mj-lt"/>
          <a:ea typeface="+mj-ea"/>
          <a:cs typeface="+mj-cs"/>
        </a:defRPr>
      </a:lvl1pPr>
      <a:lvl2pPr algn="l" defTabSz="819323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2pPr>
      <a:lvl3pPr algn="l" defTabSz="819323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3pPr>
      <a:lvl4pPr algn="l" defTabSz="819323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4pPr>
      <a:lvl5pPr algn="l" defTabSz="819323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5pPr>
      <a:lvl6pPr marL="418851" algn="l" defTabSz="820337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6pPr>
      <a:lvl7pPr marL="837781" algn="l" defTabSz="820337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7pPr>
      <a:lvl8pPr marL="1256686" algn="l" defTabSz="820337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8pPr>
      <a:lvl9pPr marL="1675581" algn="l" defTabSz="820337" rtl="0" eaLnBrk="1" fontAlgn="base" hangingPunct="1">
        <a:spcBef>
          <a:spcPct val="0"/>
        </a:spcBef>
        <a:spcAft>
          <a:spcPct val="0"/>
        </a:spcAft>
        <a:defRPr sz="1846" b="1" i="1">
          <a:solidFill>
            <a:srgbClr val="005DA3"/>
          </a:solidFill>
          <a:latin typeface="Arial" charset="0"/>
        </a:defRPr>
      </a:lvl9pPr>
    </p:titleStyle>
    <p:bodyStyle>
      <a:lvl1pPr marL="312887" indent="-312887" algn="l" defTabSz="819323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477">
          <a:solidFill>
            <a:srgbClr val="737373"/>
          </a:solidFill>
          <a:latin typeface="+mn-lt"/>
          <a:ea typeface="+mn-ea"/>
          <a:cs typeface="+mn-cs"/>
        </a:defRPr>
      </a:lvl1pPr>
      <a:lvl2pPr marL="176092" indent="-174629" algn="l" defTabSz="819323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pitchFamily="34" charset="0"/>
        <a:buChar char="▪"/>
        <a:defRPr sz="1477">
          <a:solidFill>
            <a:srgbClr val="737373"/>
          </a:solidFill>
          <a:latin typeface="+mn-lt"/>
        </a:defRPr>
      </a:lvl2pPr>
      <a:lvl3pPr marL="417636" indent="-238668" algn="l" defTabSz="819323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pitchFamily="34" charset="0"/>
        <a:buChar char="&gt;"/>
        <a:defRPr sz="1477">
          <a:solidFill>
            <a:srgbClr val="737373"/>
          </a:solidFill>
          <a:latin typeface="+mn-lt"/>
        </a:defRPr>
      </a:lvl3pPr>
      <a:lvl4pPr marL="561738" indent="-141148" algn="l" defTabSz="819323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pitchFamily="34" charset="0"/>
        <a:buChar char="–"/>
        <a:defRPr sz="1477">
          <a:solidFill>
            <a:srgbClr val="737373"/>
          </a:solidFill>
          <a:latin typeface="+mn-lt"/>
        </a:defRPr>
      </a:lvl4pPr>
      <a:lvl5pPr marL="682524" indent="-117883" algn="l" defTabSz="819323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pitchFamily="34" charset="0"/>
        <a:buChar char="-"/>
        <a:defRPr sz="1477">
          <a:solidFill>
            <a:srgbClr val="737373"/>
          </a:solidFill>
          <a:latin typeface="+mn-lt"/>
        </a:defRPr>
      </a:lvl5pPr>
      <a:lvl6pPr marL="1102517" indent="-119272" algn="l" defTabSz="820337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charset="0"/>
        <a:buChar char="-"/>
        <a:defRPr sz="1292">
          <a:solidFill>
            <a:srgbClr val="737373"/>
          </a:solidFill>
          <a:latin typeface="+mn-lt"/>
        </a:defRPr>
      </a:lvl6pPr>
      <a:lvl7pPr marL="1521410" indent="-119272" algn="l" defTabSz="820337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charset="0"/>
        <a:buChar char="-"/>
        <a:defRPr sz="1292">
          <a:solidFill>
            <a:srgbClr val="737373"/>
          </a:solidFill>
          <a:latin typeface="+mn-lt"/>
        </a:defRPr>
      </a:lvl7pPr>
      <a:lvl8pPr marL="1940303" indent="-119272" algn="l" defTabSz="820337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charset="0"/>
        <a:buChar char="-"/>
        <a:defRPr sz="1292">
          <a:solidFill>
            <a:srgbClr val="737373"/>
          </a:solidFill>
          <a:latin typeface="+mn-lt"/>
        </a:defRPr>
      </a:lvl8pPr>
      <a:lvl9pPr marL="2359206" indent="-119272" algn="l" defTabSz="820337" rtl="0" eaLnBrk="1" fontAlgn="base" hangingPunct="1">
        <a:spcBef>
          <a:spcPct val="0"/>
        </a:spcBef>
        <a:spcAft>
          <a:spcPct val="0"/>
        </a:spcAft>
        <a:buClr>
          <a:srgbClr val="737373"/>
        </a:buClr>
        <a:buFont typeface="Arial" charset="0"/>
        <a:buChar char="-"/>
        <a:defRPr sz="1292">
          <a:solidFill>
            <a:srgbClr val="737373"/>
          </a:solidFill>
          <a:latin typeface="+mn-lt"/>
        </a:defRPr>
      </a:lvl9pPr>
    </p:bodyStyle>
    <p:otherStyle>
      <a:defPPr>
        <a:defRPr lang="ru-RU"/>
      </a:defPPr>
      <a:lvl1pPr marL="0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18851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37781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56686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75581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094482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13373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32280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51161" algn="l" defTabSz="83778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ankopnicheva@severstal.com" TargetMode="External"/><Relationship Id="rId3" Type="http://schemas.openxmlformats.org/officeDocument/2006/relationships/slideLayout" Target="../slideLayouts/slideLayout12.xml"/><Relationship Id="rId7" Type="http://schemas.openxmlformats.org/officeDocument/2006/relationships/hyperlink" Target="mailto:iv.shubin@severstal.com" TargetMode="External"/><Relationship Id="rId2" Type="http://schemas.openxmlformats.org/officeDocument/2006/relationships/tags" Target="../tags/tag4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.emf"/><Relationship Id="rId11" Type="http://schemas.openxmlformats.org/officeDocument/2006/relationships/hyperlink" Target="mailto:nvchepetova@severstal.com" TargetMode="External"/><Relationship Id="rId5" Type="http://schemas.openxmlformats.org/officeDocument/2006/relationships/oleObject" Target="../embeddings/oleObject26.bin"/><Relationship Id="rId10" Type="http://schemas.openxmlformats.org/officeDocument/2006/relationships/hyperlink" Target="mailto:lishafikova@severstal.com" TargetMode="External"/><Relationship Id="rId4" Type="http://schemas.openxmlformats.org/officeDocument/2006/relationships/hyperlink" Target="mailto:vagibov@severstal.com" TargetMode="External"/><Relationship Id="rId9" Type="http://schemas.openxmlformats.org/officeDocument/2006/relationships/hyperlink" Target="mailto:ev.khmel@severstal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slideLayout" Target="../slideLayouts/slideLayout12.xml"/><Relationship Id="rId7" Type="http://schemas.openxmlformats.org/officeDocument/2006/relationships/hyperlink" Target="http://www.severstal.ru/rus/suppliers/srm/index.phtml" TargetMode="External"/><Relationship Id="rId2" Type="http://schemas.openxmlformats.org/officeDocument/2006/relationships/tags" Target="../tags/tag43.xml"/><Relationship Id="rId1" Type="http://schemas.openxmlformats.org/officeDocument/2006/relationships/vmlDrawing" Target="../drawings/vmlDrawing12.vml"/><Relationship Id="rId6" Type="http://schemas.openxmlformats.org/officeDocument/2006/relationships/hyperlink" Target="http://www.severstal.com/" TargetMode="External"/><Relationship Id="rId5" Type="http://schemas.openxmlformats.org/officeDocument/2006/relationships/hyperlink" Target="mailto:srm@severstal.com" TargetMode="External"/><Relationship Id="rId10" Type="http://schemas.openxmlformats.org/officeDocument/2006/relationships/image" Target="../media/image15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hyperlink" Target="&#1064;&#1072;&#1073;&#1083;&#1086;&#1085;%20&#1058;&#1050;&#1055;%20&#1082;&#1086;&#1084;&#1087;&#1083;&#1077;&#1082;&#1089;%20&#1090;&#1074;&#1077;&#1088;&#1076;&#1099;&#1081;.docx" TargetMode="External"/><Relationship Id="rId18" Type="http://schemas.openxmlformats.org/officeDocument/2006/relationships/oleObject" Target="../embeddings/oleObject18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emf"/><Relationship Id="rId12" Type="http://schemas.openxmlformats.org/officeDocument/2006/relationships/image" Target="../media/image17.wmf"/><Relationship Id="rId17" Type="http://schemas.openxmlformats.org/officeDocument/2006/relationships/image" Target="../media/image19.wmf"/><Relationship Id="rId2" Type="http://schemas.openxmlformats.org/officeDocument/2006/relationships/tags" Target="../tags/tag44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5.bin"/><Relationship Id="rId5" Type="http://schemas.openxmlformats.org/officeDocument/2006/relationships/hyperlink" Target="mailto:ea.sorokina1@severstal.com" TargetMode="External"/><Relationship Id="rId15" Type="http://schemas.openxmlformats.org/officeDocument/2006/relationships/image" Target="../media/image18.wmf"/><Relationship Id="rId10" Type="http://schemas.openxmlformats.org/officeDocument/2006/relationships/hyperlink" Target="&#1064;&#1072;&#1073;&#1083;&#1086;&#1085;%20&#1058;&#1050;&#1055;%20&#1080;&#1085;&#1076;&#1077;&#1082;&#1089;(&#1060;&#1045;&#1056;).docx" TargetMode="External"/><Relationship Id="rId19" Type="http://schemas.openxmlformats.org/officeDocument/2006/relationships/image" Target="../media/image20.wmf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5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e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5.wmf"/><Relationship Id="rId2" Type="http://schemas.openxmlformats.org/officeDocument/2006/relationships/tags" Target="../tags/tag45.xml"/><Relationship Id="rId16" Type="http://schemas.openxmlformats.org/officeDocument/2006/relationships/oleObject" Target="../embeddings/oleObject24.bin"/><Relationship Id="rId20" Type="http://schemas.openxmlformats.org/officeDocument/2006/relationships/hyperlink" Target="&#1056;&#1077;&#1075;&#1083;&#1072;&#1084;&#1077;&#1085;&#1090;%20&#1087;&#1086;%20&#1089;&#1086;&#1075;&#1083;&#1072;&#1089;&#1086;&#1074;&#1072;&#1085;&#1080;&#1102;%20&#1094;&#1077;&#1085;%20&#1085;&#1072;%20&#1058;&#1052;&#1062;%20&#1087;&#1086;&#1076;&#1088;&#1103;&#1076;&#1095;&#1080;&#1082;&#1086;&#1074;.pdf" TargetMode="Externa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2.wmf"/><Relationship Id="rId5" Type="http://schemas.openxmlformats.org/officeDocument/2006/relationships/hyperlink" Target="mailto:oplata@severstal.com" TargetMode="External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6.wmf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682442" y="4380161"/>
            <a:ext cx="7978549" cy="73866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dirty="0" smtClean="0"/>
              <a:t>Ознакомление с работой по инвестиционным мероприятиям 2019г.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2443" y="5118825"/>
            <a:ext cx="7978548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632" dirty="0"/>
              <a:t>от реализации инвестиционных </a:t>
            </a:r>
            <a:r>
              <a:rPr lang="ru-RU" sz="1632" dirty="0" smtClean="0"/>
              <a:t>мероприятий </a:t>
            </a:r>
            <a:r>
              <a:rPr lang="ru-RU" sz="1800" dirty="0"/>
              <a:t>→</a:t>
            </a:r>
            <a:r>
              <a:rPr lang="ru-RU" sz="1632" dirty="0" smtClean="0"/>
              <a:t> </a:t>
            </a:r>
            <a:r>
              <a:rPr lang="ru-RU" sz="1632" dirty="0"/>
              <a:t>до заключения 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1731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 rot="5400000">
            <a:off x="4009448" y="-327596"/>
            <a:ext cx="1125103" cy="3686459"/>
          </a:xfrm>
          <a:prstGeom prst="homePlate">
            <a:avLst>
              <a:gd name="adj" fmla="val 22377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</a:t>
            </a:r>
            <a:r>
              <a:rPr lang="ru-RU" b="1" dirty="0" smtClean="0">
                <a:solidFill>
                  <a:schemeClr val="tx1"/>
                </a:solidFill>
              </a:rPr>
              <a:t>ачальник </a:t>
            </a:r>
            <a:r>
              <a:rPr lang="ru-RU" b="1" dirty="0">
                <a:solidFill>
                  <a:schemeClr val="tx1"/>
                </a:solidFill>
              </a:rPr>
              <a:t>управления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Владимир Александрович </a:t>
            </a:r>
            <a:r>
              <a:rPr lang="ru-RU" dirty="0" err="1">
                <a:solidFill>
                  <a:schemeClr val="tx1"/>
                </a:solidFill>
              </a:rPr>
              <a:t>Гибов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hlinkClick r:id="rId4"/>
              </a:rPr>
              <a:t>vagibov@severstal.com</a:t>
            </a:r>
            <a:endParaRPr lang="ru-RU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5C74006C-6274-499E-A670-6C8F7D4338A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xmlns="" id="{5C74006C-6274-499E-A670-6C8F7D4338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AC2347-880C-44CC-86E8-90C9A9AC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7" y="459884"/>
            <a:ext cx="8793595" cy="29832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Адреса для обращения</a:t>
            </a:r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 rot="5400000">
            <a:off x="879275" y="1717819"/>
            <a:ext cx="1260000" cy="2880000"/>
          </a:xfrm>
          <a:prstGeom prst="homePlate">
            <a:avLst>
              <a:gd name="adj" fmla="val 22377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ст. менеджер по оборудованию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Илья Викторович Шубин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+</a:t>
            </a:r>
            <a:r>
              <a:rPr lang="ru-RU" sz="1200" dirty="0" smtClean="0">
                <a:solidFill>
                  <a:schemeClr val="tx1"/>
                </a:solidFill>
              </a:rPr>
              <a:t>7 (</a:t>
            </a:r>
            <a:r>
              <a:rPr lang="ru-RU" sz="1200" dirty="0">
                <a:solidFill>
                  <a:schemeClr val="tx1"/>
                </a:solidFill>
              </a:rPr>
              <a:t>921</a:t>
            </a:r>
            <a:r>
              <a:rPr lang="ru-RU" sz="1200" dirty="0" smtClean="0">
                <a:solidFill>
                  <a:schemeClr val="tx1"/>
                </a:solidFill>
              </a:rPr>
              <a:t>) 717-75-27</a:t>
            </a:r>
          </a:p>
          <a:p>
            <a:pPr algn="ctr"/>
            <a:r>
              <a:rPr lang="en-US" sz="1400" dirty="0" smtClean="0">
                <a:hlinkClick r:id="rId7"/>
              </a:rPr>
              <a:t>iv.shubin@severstal.com</a:t>
            </a:r>
            <a:endParaRPr lang="ru-RU" sz="1600" dirty="0" err="1" smtClean="0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 rot="5400000">
            <a:off x="3942000" y="1717819"/>
            <a:ext cx="1260000" cy="2880000"/>
          </a:xfrm>
          <a:prstGeom prst="homePlate">
            <a:avLst>
              <a:gd name="adj" fmla="val 22377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ст. менеджер по материалам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Александра Николаевна Макошина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+</a:t>
            </a:r>
            <a:r>
              <a:rPr lang="ru-RU" sz="1200" dirty="0" smtClean="0">
                <a:solidFill>
                  <a:schemeClr val="tx1"/>
                </a:solidFill>
              </a:rPr>
              <a:t>7 (921) 723-21-79</a:t>
            </a:r>
          </a:p>
          <a:p>
            <a:pPr algn="ctr"/>
            <a:r>
              <a:rPr lang="en-US" sz="1400" dirty="0" smtClean="0">
                <a:hlinkClick r:id="rId8"/>
              </a:rPr>
              <a:t>ankopnicheva@severstal.com</a:t>
            </a:r>
            <a:endParaRPr lang="ru-RU" sz="1600" dirty="0" err="1" smtClean="0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 rot="5400000">
            <a:off x="7004725" y="1717819"/>
            <a:ext cx="1260000" cy="2880000"/>
          </a:xfrm>
          <a:prstGeom prst="homePlate">
            <a:avLst>
              <a:gd name="adj" fmla="val 22377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ст. менеджер </a:t>
            </a: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услугам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Евгения Витальевна Хмель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+</a:t>
            </a:r>
            <a:r>
              <a:rPr lang="ru-RU" sz="1200" dirty="0" smtClean="0">
                <a:solidFill>
                  <a:schemeClr val="tx1"/>
                </a:solidFill>
              </a:rPr>
              <a:t>7 (921) 050-51-22</a:t>
            </a:r>
          </a:p>
          <a:p>
            <a:pPr algn="ctr"/>
            <a:r>
              <a:rPr lang="en-US" sz="1400" dirty="0" smtClean="0">
                <a:hlinkClick r:id="rId9"/>
              </a:rPr>
              <a:t>ev.khmel@severstal.com</a:t>
            </a:r>
            <a:endParaRPr lang="ru-RU" sz="1600" dirty="0" err="1" smtClean="0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 rot="5400000">
            <a:off x="879275" y="3417905"/>
            <a:ext cx="1260000" cy="2880000"/>
          </a:xfrm>
          <a:prstGeom prst="homePlate">
            <a:avLst>
              <a:gd name="adj" fmla="val 22377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ремонты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Лариса Ивановна </a:t>
            </a:r>
            <a:r>
              <a:rPr lang="ru-RU" sz="1300" dirty="0" err="1" smtClean="0">
                <a:solidFill>
                  <a:schemeClr val="tx1"/>
                </a:solidFill>
              </a:rPr>
              <a:t>Шафикова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+7 (921) 252-18-78</a:t>
            </a:r>
          </a:p>
          <a:p>
            <a:pPr algn="ctr"/>
            <a:r>
              <a:rPr lang="en-US" sz="1400" dirty="0" smtClean="0">
                <a:hlinkClick r:id="rId10"/>
              </a:rPr>
              <a:t>lishafikova@severstal.com</a:t>
            </a:r>
            <a:endParaRPr lang="ru-RU" sz="1600" dirty="0" err="1" smtClean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 rot="5400000">
            <a:off x="3942000" y="3417905"/>
            <a:ext cx="1260000" cy="2880000"/>
          </a:xfrm>
          <a:prstGeom prst="homePlate">
            <a:avLst>
              <a:gd name="adj" fmla="val 22377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инвестиции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Наталья Валерьевна </a:t>
            </a:r>
            <a:r>
              <a:rPr lang="ru-RU" sz="1300" dirty="0" err="1" smtClean="0">
                <a:solidFill>
                  <a:schemeClr val="tx1"/>
                </a:solidFill>
              </a:rPr>
              <a:t>Чепетова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+</a:t>
            </a:r>
            <a:r>
              <a:rPr lang="ru-RU" sz="1200" dirty="0" smtClean="0">
                <a:solidFill>
                  <a:schemeClr val="tx1"/>
                </a:solidFill>
              </a:rPr>
              <a:t>7 (921) 252-15-38</a:t>
            </a:r>
          </a:p>
          <a:p>
            <a:pPr algn="ctr"/>
            <a:r>
              <a:rPr lang="en-US" sz="1400" dirty="0" smtClean="0">
                <a:hlinkClick r:id="rId11"/>
              </a:rPr>
              <a:t>nvchepetova@severstal.com</a:t>
            </a:r>
            <a:endParaRPr lang="ru-RU" sz="1600" dirty="0" err="1" smtClean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7004725" y="3417905"/>
            <a:ext cx="1260000" cy="2880000"/>
          </a:xfrm>
          <a:prstGeom prst="homePlate">
            <a:avLst>
              <a:gd name="adj" fmla="val 22377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вспомогательные услуги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smtClean="0">
                <a:solidFill>
                  <a:schemeClr val="tx1"/>
                </a:solidFill>
              </a:rPr>
              <a:t>Савина Анастасия Валерьевна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+</a:t>
            </a:r>
            <a:r>
              <a:rPr lang="ru-RU" sz="1200" dirty="0" smtClean="0">
                <a:solidFill>
                  <a:schemeClr val="tx1"/>
                </a:solidFill>
              </a:rPr>
              <a:t>7 (921) 255-39-97</a:t>
            </a:r>
          </a:p>
          <a:p>
            <a:pPr algn="ctr"/>
            <a:r>
              <a:rPr lang="en-US" sz="1400" u="sng" dirty="0">
                <a:solidFill>
                  <a:srgbClr val="FF0000"/>
                </a:solidFill>
              </a:rPr>
              <a:t>avsavina@severstal.com</a:t>
            </a:r>
            <a:endParaRPr lang="ru-RU" sz="1600" u="sng" dirty="0" err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4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Дискуссия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fld id="{BC20B082-2BA1-400A-A62A-2FFCB71A6195}" type="slidenum">
              <a:rPr lang="en-US"/>
              <a:pPr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1689" y="1168889"/>
            <a:ext cx="9056882" cy="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887578" rtl="0" eaLnBrk="1" fontAlgn="base" hangingPunct="1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5DA3"/>
                </a:solidFill>
                <a:latin typeface="+mj-lt"/>
                <a:ea typeface="+mj-ea"/>
                <a:cs typeface="+mj-cs"/>
              </a:defRPr>
            </a:lvl1pPr>
            <a:lvl2pPr algn="l" defTabSz="887578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2pPr>
            <a:lvl3pPr algn="l" defTabSz="887578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3pPr>
            <a:lvl4pPr algn="l" defTabSz="887578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4pPr>
            <a:lvl5pPr algn="l" defTabSz="887578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5pPr>
            <a:lvl6pPr marL="453744" algn="l" defTabSz="888676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6pPr>
            <a:lvl7pPr marL="907573" algn="l" defTabSz="888676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7pPr>
            <a:lvl8pPr marL="1361376" algn="l" defTabSz="888676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8pPr>
            <a:lvl9pPr marL="1815167" algn="l" defTabSz="888676" rtl="0" eaLnBrk="1" fontAlgn="base" hangingPunct="1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005DA3"/>
                </a:solidFill>
                <a:latin typeface="Arial" charset="0"/>
              </a:defRPr>
            </a:lvl9pPr>
          </a:lstStyle>
          <a:p>
            <a:pPr defTabSz="819323">
              <a:defRPr/>
            </a:pPr>
            <a:r>
              <a:rPr lang="ru-RU" sz="1662" kern="0" dirty="0">
                <a:latin typeface="Arial"/>
              </a:rPr>
              <a:t>Уважаемые участники </a:t>
            </a:r>
            <a:r>
              <a:rPr lang="ru-RU" sz="1662" kern="0" dirty="0" smtClean="0">
                <a:latin typeface="Arial"/>
              </a:rPr>
              <a:t>встречи!</a:t>
            </a:r>
            <a:endParaRPr lang="ru-RU" sz="1662" kern="0" dirty="0">
              <a:latin typeface="Arial"/>
            </a:endParaRPr>
          </a:p>
          <a:p>
            <a:pPr defTabSz="819323">
              <a:defRPr/>
            </a:pPr>
            <a:r>
              <a:rPr lang="ru-RU" sz="1662" kern="0" dirty="0">
                <a:latin typeface="Arial"/>
              </a:rPr>
              <a:t>Готовы ответить на </a:t>
            </a:r>
            <a:r>
              <a:rPr lang="ru-RU" sz="1662" kern="0" dirty="0">
                <a:solidFill>
                  <a:srgbClr val="FF0000"/>
                </a:solidFill>
                <a:latin typeface="Arial"/>
              </a:rPr>
              <a:t>Ваши вопросы!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872" y="1884471"/>
            <a:ext cx="6479931" cy="404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64" y="431426"/>
            <a:ext cx="8464876" cy="340922"/>
          </a:xfrm>
        </p:spPr>
        <p:txBody>
          <a:bodyPr/>
          <a:lstStyle/>
          <a:p>
            <a:r>
              <a:rPr lang="ru-RU" dirty="0" smtClean="0"/>
              <a:t>Программа встречи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B19B0651-EE4F-4900-A07F-96A6BFA9D0F0}" type="slidenum">
              <a:rPr lang="ru-RU"/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893" y="3318569"/>
            <a:ext cx="488215" cy="220862"/>
          </a:xfrm>
          <a:prstGeom prst="rect">
            <a:avLst/>
          </a:prstGeom>
        </p:spPr>
      </p:pic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219273"/>
              </p:ext>
            </p:extLst>
          </p:nvPr>
        </p:nvGraphicFramePr>
        <p:xfrm>
          <a:off x="512763" y="1352550"/>
          <a:ext cx="7631112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Лист" r:id="rId4" imgW="10753765" imgH="4010175" progId="Excel.Sheet.12">
                  <p:embed/>
                </p:oleObj>
              </mc:Choice>
              <mc:Fallback>
                <p:oleObj name="Лист" r:id="rId4" imgW="10753765" imgH="4010175" progId="Excel.Sheet.12">
                  <p:embed/>
                  <p:pic>
                    <p:nvPicPr>
                      <p:cNvPr id="21" name="Объект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2763" y="1352550"/>
                        <a:ext cx="7631112" cy="2849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70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540947" y="1933638"/>
            <a:ext cx="2422554" cy="724432"/>
            <a:chOff x="6423187" y="2010199"/>
            <a:chExt cx="2667166" cy="724432"/>
          </a:xfrm>
        </p:grpSpPr>
        <p:sp>
          <p:nvSpPr>
            <p:cNvPr id="42" name="TextBox 41"/>
            <p:cNvSpPr txBox="1"/>
            <p:nvPr/>
          </p:nvSpPr>
          <p:spPr>
            <a:xfrm>
              <a:off x="6423187" y="2010199"/>
              <a:ext cx="2667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00" dirty="0"/>
                <a:t>При отсутствии логина и пароля для входа просьба направить данные на  </a:t>
              </a:r>
              <a:r>
                <a:rPr lang="ru-RU" sz="700" dirty="0" smtClean="0">
                  <a:hlinkClick r:id="rId5"/>
                </a:rPr>
                <a:t>srm@severstal.com</a:t>
              </a:r>
              <a:r>
                <a:rPr lang="ru-RU" sz="700" dirty="0" smtClean="0"/>
                <a:t>: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423187" y="2319133"/>
              <a:ext cx="266716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700" dirty="0" smtClean="0"/>
                <a:t>данные предприятия:  ИНН, КПП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700" dirty="0" smtClean="0"/>
                <a:t>данные сотрудника предприятия: электронный адрес, контактный телефон</a:t>
              </a:r>
              <a:endParaRPr lang="ru-RU" sz="700" dirty="0"/>
            </a:p>
          </p:txBody>
        </p:sp>
      </p:grp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56461"/>
              </p:ext>
            </p:extLst>
          </p:nvPr>
        </p:nvGraphicFramePr>
        <p:xfrm>
          <a:off x="2270222" y="2745273"/>
          <a:ext cx="6668894" cy="2025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09">
                  <a:extLst>
                    <a:ext uri="{9D8B030D-6E8A-4147-A177-3AD203B41FA5}">
                      <a16:colId xmlns:a16="http://schemas.microsoft.com/office/drawing/2014/main" xmlns="" val="559489157"/>
                    </a:ext>
                  </a:extLst>
                </a:gridCol>
                <a:gridCol w="1804689">
                  <a:extLst>
                    <a:ext uri="{9D8B030D-6E8A-4147-A177-3AD203B41FA5}">
                      <a16:colId xmlns:a16="http://schemas.microsoft.com/office/drawing/2014/main" xmlns="" val="1973032672"/>
                    </a:ext>
                  </a:extLst>
                </a:gridCol>
                <a:gridCol w="1632278">
                  <a:extLst>
                    <a:ext uri="{9D8B030D-6E8A-4147-A177-3AD203B41FA5}">
                      <a16:colId xmlns:a16="http://schemas.microsoft.com/office/drawing/2014/main" xmlns="" val="3887332899"/>
                    </a:ext>
                  </a:extLst>
                </a:gridCol>
                <a:gridCol w="1673318">
                  <a:extLst>
                    <a:ext uri="{9D8B030D-6E8A-4147-A177-3AD203B41FA5}">
                      <a16:colId xmlns:a16="http://schemas.microsoft.com/office/drawing/2014/main" xmlns="" val="2130105680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endParaRPr lang="ru-RU" sz="700" dirty="0"/>
                    </a:p>
                  </a:txBody>
                  <a:tcPr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Стандартная</a:t>
                      </a:r>
                    </a:p>
                    <a:p>
                      <a:pPr algn="ctr"/>
                      <a:r>
                        <a:rPr lang="ru-RU" sz="700" b="0" dirty="0" smtClean="0">
                          <a:solidFill>
                            <a:schemeClr val="tx1"/>
                          </a:solidFill>
                        </a:rPr>
                        <a:t>по</a:t>
                      </a:r>
                      <a:r>
                        <a:rPr lang="ru-RU" sz="700" b="0" baseline="0" dirty="0" smtClean="0">
                          <a:solidFill>
                            <a:schemeClr val="tx1"/>
                          </a:solidFill>
                        </a:rPr>
                        <a:t> индексам</a:t>
                      </a:r>
                      <a:endParaRPr lang="ru-RU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</a:rPr>
                        <a:t>Комплексная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450754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chemeClr val="tx1"/>
                          </a:solidFill>
                        </a:rPr>
                        <a:t>твёрдая стоимость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chemeClr val="tx1"/>
                          </a:solidFill>
                        </a:rPr>
                        <a:t>Ориентировочная стоимость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287041"/>
                  </a:ext>
                </a:extLst>
              </a:tr>
              <a:tr h="197388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Проектные</a:t>
                      </a:r>
                      <a:r>
                        <a:rPr lang="ru-RU" sz="700" baseline="0" dirty="0" smtClean="0"/>
                        <a:t> работы</a:t>
                      </a:r>
                      <a:endParaRPr lang="ru-RU" sz="700" dirty="0"/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ООО «Северсталь-проект»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Подрядчик</a:t>
                      </a:r>
                      <a:endParaRPr lang="ru-RU" sz="700" b="0" dirty="0"/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Подрядчик</a:t>
                      </a:r>
                      <a:endParaRPr lang="ru-RU" sz="700" b="0" dirty="0"/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5781395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Строительно-монтажные</a:t>
                      </a:r>
                      <a:r>
                        <a:rPr lang="ru-RU" sz="700" baseline="0" dirty="0" smtClean="0"/>
                        <a:t> работы</a:t>
                      </a:r>
                      <a:endParaRPr lang="ru-RU" sz="7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 индексам к сметам </a:t>
                      </a:r>
                    </a:p>
                    <a:p>
                      <a:pPr algn="ctr"/>
                      <a:r>
                        <a:rPr lang="ru-RU" sz="700" b="0" dirty="0" smtClean="0"/>
                        <a:t>ООО «Северсталь-проект» (ФЕР)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Стоимость по результатам тендера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Расчет стоимости проверяется сметной группой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7772395"/>
                  </a:ext>
                </a:extLst>
              </a:tr>
              <a:tr h="516245"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Оборудование и ТМЦ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 разделительной ведомости</a:t>
                      </a:r>
                    </a:p>
                    <a:p>
                      <a:pPr algn="ctr"/>
                      <a:r>
                        <a:rPr lang="ru-RU" sz="700" b="0" dirty="0" smtClean="0"/>
                        <a:t>Стоимость согласовывается через АСУ согласования цен 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Поставка подрядчика. </a:t>
                      </a:r>
                    </a:p>
                    <a:p>
                      <a:pPr algn="ctr"/>
                      <a:r>
                        <a:rPr lang="ru-RU" sz="700" b="0" dirty="0" smtClean="0"/>
                        <a:t>Цены по результатам тендера, 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Поставка подрядчика.</a:t>
                      </a:r>
                    </a:p>
                    <a:p>
                      <a:pPr algn="ctr"/>
                      <a:r>
                        <a:rPr lang="ru-RU" sz="700" b="0" dirty="0" smtClean="0"/>
                        <a:t>Цены проверяем через АСУ согласования цен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6217685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Пусконаладочные работы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 смете на ПНР, размер тарифной ставки по договору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 твердой стоимости 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 смете на ПНР, размер тарифной ставки по договору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6434420"/>
                  </a:ext>
                </a:extLst>
              </a:tr>
              <a:tr h="303673"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Оплата работ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Поэтапно</a:t>
                      </a:r>
                      <a:endParaRPr lang="ru-RU" sz="700" b="0" dirty="0"/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Поэтапно или по завершению  объекта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/>
                        <a:t>Поэтапно или по завершению  объекта</a:t>
                      </a:r>
                    </a:p>
                  </a:txBody>
                  <a:tcPr anchor="ctr">
                    <a:solidFill>
                      <a:srgbClr val="F7F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893479"/>
                  </a:ext>
                </a:extLst>
              </a:tr>
            </a:tbl>
          </a:graphicData>
        </a:graphic>
      </p:graphicFrame>
      <p:sp>
        <p:nvSpPr>
          <p:cNvPr id="40" name="Пятиугольник 39"/>
          <p:cNvSpPr/>
          <p:nvPr/>
        </p:nvSpPr>
        <p:spPr>
          <a:xfrm>
            <a:off x="2283385" y="1017901"/>
            <a:ext cx="4133319" cy="719627"/>
          </a:xfrm>
          <a:prstGeom prst="homePlate">
            <a:avLst>
              <a:gd name="adj" fmla="val 41261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dirty="0" smtClean="0">
                <a:solidFill>
                  <a:schemeClr val="tx1"/>
                </a:solidFill>
              </a:rPr>
              <a:t>Ознакомиться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с информацией о группе  компаний </a:t>
            </a:r>
          </a:p>
          <a:p>
            <a:r>
              <a:rPr lang="ru-RU" sz="1000" dirty="0">
                <a:solidFill>
                  <a:schemeClr val="tx1"/>
                </a:solidFill>
              </a:rPr>
              <a:t>на нашем официальном сайте:</a:t>
            </a:r>
          </a:p>
          <a:p>
            <a:r>
              <a:rPr lang="en-US" sz="1000" dirty="0" smtClean="0">
                <a:solidFill>
                  <a:schemeClr val="bg1"/>
                </a:solidFill>
                <a:hlinkClick r:id="rId6"/>
              </a:rPr>
              <a:t>www.severstal.com</a:t>
            </a:r>
            <a:endParaRPr lang="ru-RU" sz="1000" dirty="0" smtClean="0">
              <a:solidFill>
                <a:schemeClr val="bg1"/>
              </a:solidFill>
            </a:endParaRPr>
          </a:p>
          <a:p>
            <a:endParaRPr lang="en-US" sz="1000" u="sng" dirty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4" name="Пятиугольник 43"/>
          <p:cNvSpPr/>
          <p:nvPr/>
        </p:nvSpPr>
        <p:spPr>
          <a:xfrm>
            <a:off x="2276705" y="1813783"/>
            <a:ext cx="4141092" cy="932401"/>
          </a:xfrm>
          <a:prstGeom prst="homePlate">
            <a:avLst>
              <a:gd name="adj" fmla="val 38096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</a:rPr>
              <a:t>Все торги по закупке услуг  проводятся в системе SRM.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Необходимо произвести регистрацию </a:t>
            </a:r>
            <a:r>
              <a:rPr lang="ru-RU" sz="1000" dirty="0">
                <a:solidFill>
                  <a:schemeClr val="tx1"/>
                </a:solidFill>
              </a:rPr>
              <a:t>по ссылке на сайт: </a:t>
            </a:r>
            <a:r>
              <a:rPr lang="ru-RU" sz="1000" dirty="0">
                <a:solidFill>
                  <a:schemeClr val="tx1"/>
                </a:solidFill>
                <a:hlinkClick r:id="rId7"/>
              </a:rPr>
              <a:t>http://www.severstal.ru/rus/suppliers/srm/index.phtml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8" name="Пятиугольник 67"/>
          <p:cNvSpPr/>
          <p:nvPr/>
        </p:nvSpPr>
        <p:spPr>
          <a:xfrm>
            <a:off x="2273983" y="5080707"/>
            <a:ext cx="4142721" cy="979318"/>
          </a:xfrm>
          <a:prstGeom prst="homePlate">
            <a:avLst>
              <a:gd name="adj" fmla="val 3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Связаться </a:t>
            </a:r>
            <a:r>
              <a:rPr lang="ru-RU" sz="1000" b="1" dirty="0">
                <a:solidFill>
                  <a:schemeClr val="tx1"/>
                </a:solidFill>
              </a:rPr>
              <a:t>с закупщиком. </a:t>
            </a:r>
            <a:r>
              <a:rPr lang="ru-RU" sz="1000" dirty="0" smtClean="0">
                <a:solidFill>
                  <a:schemeClr val="tx1"/>
                </a:solidFill>
              </a:rPr>
              <a:t>Подготовить </a:t>
            </a:r>
            <a:r>
              <a:rPr lang="ru-RU" sz="1000" dirty="0">
                <a:solidFill>
                  <a:schemeClr val="tx1"/>
                </a:solidFill>
              </a:rPr>
              <a:t>презентацию </a:t>
            </a:r>
            <a:r>
              <a:rPr lang="ru-RU" sz="1000" dirty="0" smtClean="0">
                <a:solidFill>
                  <a:schemeClr val="tx1"/>
                </a:solidFill>
              </a:rPr>
              <a:t>представляемой </a:t>
            </a:r>
            <a:r>
              <a:rPr lang="ru-RU" sz="1000" dirty="0">
                <a:solidFill>
                  <a:schemeClr val="tx1"/>
                </a:solidFill>
              </a:rPr>
              <a:t>компании и референт лист по выполняемым видам работ. </a:t>
            </a:r>
            <a:r>
              <a:rPr lang="ru-RU" sz="1000" b="1" dirty="0" smtClean="0">
                <a:solidFill>
                  <a:schemeClr val="tx1"/>
                </a:solidFill>
              </a:rPr>
              <a:t>Договориться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с закупщиком о встрече и презентации компании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2273984" y="6060024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270222" y="5077739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flipH="1">
            <a:off x="147666" y="1017373"/>
            <a:ext cx="2129040" cy="50426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5C74006C-6274-499E-A670-6C8F7D4338A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name="think-cell Slide" r:id="rId8" imgW="526" imgH="526" progId="TCLayout.ActiveDocument.1">
                  <p:embed/>
                </p:oleObj>
              </mc:Choice>
              <mc:Fallback>
                <p:oleObj name="think-cell Slide" r:id="rId8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xmlns="" id="{5C74006C-6274-499E-A670-6C8F7D4338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AC2347-880C-44CC-86E8-90C9A9AC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7" y="459884"/>
            <a:ext cx="8793595" cy="29832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Знакомство с компанией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79427" y="1845524"/>
            <a:ext cx="6661835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72943" y="2746184"/>
            <a:ext cx="6661835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76706" y="1017374"/>
            <a:ext cx="6661835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276706" y="1017374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47666" y="1017373"/>
            <a:ext cx="2129040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47666" y="1017374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трелка вниз 59"/>
          <p:cNvSpPr/>
          <p:nvPr/>
        </p:nvSpPr>
        <p:spPr>
          <a:xfrm>
            <a:off x="1098786" y="4464380"/>
            <a:ext cx="226800" cy="644756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8938541" y="1017373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56227" y="5914193"/>
            <a:ext cx="111919" cy="14165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540947" y="5156962"/>
            <a:ext cx="2034705" cy="826807"/>
            <a:chOff x="6802438" y="4881303"/>
            <a:chExt cx="2127571" cy="826807"/>
          </a:xfrm>
        </p:grpSpPr>
        <p:sp>
          <p:nvSpPr>
            <p:cNvPr id="61" name="TextBox 60"/>
            <p:cNvSpPr txBox="1"/>
            <p:nvPr/>
          </p:nvSpPr>
          <p:spPr>
            <a:xfrm>
              <a:off x="6802438" y="4881303"/>
              <a:ext cx="2127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00" dirty="0" smtClean="0"/>
                <a:t>В конкурсе указан ответственный закупщик и его координаты: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02438" y="5184890"/>
              <a:ext cx="212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00" i="1" dirty="0"/>
                <a:t>→ Просмотреть </a:t>
              </a:r>
              <a:r>
                <a:rPr lang="ru-RU" sz="700" i="1" dirty="0" smtClean="0"/>
                <a:t>конкурс</a:t>
              </a:r>
              <a:endParaRPr lang="ru-RU" sz="700" i="1" dirty="0"/>
            </a:p>
            <a:p>
              <a:r>
                <a:rPr lang="ru-RU" sz="700" i="1" dirty="0"/>
                <a:t>→ Информация о </a:t>
              </a:r>
              <a:r>
                <a:rPr lang="ru-RU" sz="700" i="1" dirty="0" smtClean="0"/>
                <a:t>конкурсе</a:t>
              </a:r>
              <a:r>
                <a:rPr lang="ru-RU" sz="700" i="1" dirty="0"/>
                <a:t/>
              </a:r>
              <a:br>
                <a:rPr lang="ru-RU" sz="700" i="1" dirty="0"/>
              </a:br>
              <a:r>
                <a:rPr lang="ru-RU" sz="700" i="1" dirty="0"/>
                <a:t>→ Параметры </a:t>
              </a:r>
              <a:r>
                <a:rPr lang="ru-RU" sz="700" i="1" dirty="0" smtClean="0"/>
                <a:t>конкурса</a:t>
              </a:r>
              <a:r>
                <a:rPr lang="ru-RU" sz="700" i="1" dirty="0"/>
                <a:t/>
              </a:r>
              <a:br>
                <a:rPr lang="ru-RU" sz="700" i="1" dirty="0"/>
              </a:br>
              <a:r>
                <a:rPr lang="ru-RU" sz="700" i="1" dirty="0"/>
                <a:t>→ Информация о </a:t>
              </a:r>
              <a:r>
                <a:rPr lang="ru-RU" sz="700" i="1" dirty="0" smtClean="0"/>
                <a:t>поставщике</a:t>
              </a:r>
              <a:endParaRPr lang="ru-RU" sz="700" i="1" dirty="0"/>
            </a:p>
          </p:txBody>
        </p:sp>
      </p:grpSp>
      <p:sp>
        <p:nvSpPr>
          <p:cNvPr id="45" name="Стрелка вниз 44"/>
          <p:cNvSpPr/>
          <p:nvPr/>
        </p:nvSpPr>
        <p:spPr>
          <a:xfrm>
            <a:off x="1098068" y="1748747"/>
            <a:ext cx="228236" cy="250911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1098068" y="2574602"/>
            <a:ext cx="228236" cy="781770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62202" y="6060024"/>
            <a:ext cx="2114504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>
            <a:hlinkClick r:id="rId6"/>
          </p:cNvPr>
          <p:cNvPicPr>
            <a:picLocks noChangeAspect="1"/>
          </p:cNvPicPr>
          <p:nvPr/>
        </p:nvPicPr>
        <p:blipFill rotWithShape="1">
          <a:blip r:embed="rId10"/>
          <a:srcRect r="52993"/>
          <a:stretch/>
        </p:blipFill>
        <p:spPr>
          <a:xfrm>
            <a:off x="6993208" y="1191619"/>
            <a:ext cx="1362347" cy="58674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3286608" y="6264494"/>
            <a:ext cx="56124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/>
              <a:t>Уважаемые подрядные организации, данная инструкция носит ознакомительный </a:t>
            </a:r>
            <a:r>
              <a:rPr lang="ru-RU" sz="1000" dirty="0" smtClean="0"/>
              <a:t>характер.</a:t>
            </a:r>
            <a:endParaRPr lang="ru-RU" sz="1000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9720" y="3360548"/>
            <a:ext cx="1604933" cy="1103831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50" dirty="0">
                <a:solidFill>
                  <a:schemeClr val="bg1"/>
                </a:solidFill>
              </a:rPr>
              <a:t>3. </a:t>
            </a:r>
            <a:r>
              <a:rPr lang="ru-RU" sz="1050" b="1" dirty="0">
                <a:solidFill>
                  <a:schemeClr val="bg1"/>
                </a:solidFill>
              </a:rPr>
              <a:t>Знакомство </a:t>
            </a:r>
            <a:r>
              <a:rPr lang="ru-RU" sz="1050" dirty="0">
                <a:solidFill>
                  <a:schemeClr val="bg1"/>
                </a:solidFill>
              </a:rPr>
              <a:t>со схемами </a:t>
            </a:r>
            <a:r>
              <a:rPr lang="ru-RU" sz="1050" dirty="0" smtClean="0">
                <a:solidFill>
                  <a:schemeClr val="bg1"/>
                </a:solidFill>
              </a:rPr>
              <a:t>работы и видами договоров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09720" y="5109916"/>
            <a:ext cx="1604933" cy="804277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>
                <a:solidFill>
                  <a:schemeClr val="bg1"/>
                </a:solidFill>
              </a:rPr>
              <a:t>4. </a:t>
            </a:r>
            <a:r>
              <a:rPr lang="ru-RU" sz="1050" b="1" dirty="0">
                <a:solidFill>
                  <a:schemeClr val="bg1"/>
                </a:solidFill>
              </a:rPr>
              <a:t>Заявить </a:t>
            </a:r>
            <a:r>
              <a:rPr lang="ru-RU" sz="1050" dirty="0">
                <a:solidFill>
                  <a:schemeClr val="bg1"/>
                </a:solidFill>
              </a:rPr>
              <a:t>о себе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09720" y="1103210"/>
            <a:ext cx="1604933" cy="675158"/>
          </a:xfrm>
          <a:prstGeom prst="roundRect">
            <a:avLst/>
          </a:prstGeom>
          <a:ln w="3175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ru-RU" sz="1050" b="1" dirty="0" smtClean="0">
                <a:solidFill>
                  <a:schemeClr val="bg1"/>
                </a:solidFill>
              </a:rPr>
              <a:t>Знакомство </a:t>
            </a:r>
            <a:r>
              <a:rPr lang="ru-RU" sz="1050" dirty="0">
                <a:solidFill>
                  <a:schemeClr val="bg1"/>
                </a:solidFill>
              </a:rPr>
              <a:t>с ПАО «Северсталь</a:t>
            </a:r>
            <a:r>
              <a:rPr lang="ru-RU" sz="1050" dirty="0" smtClean="0">
                <a:solidFill>
                  <a:schemeClr val="bg1"/>
                </a:solidFill>
              </a:rPr>
              <a:t>»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и ГИП 2019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9720" y="2004752"/>
            <a:ext cx="1604933" cy="576000"/>
          </a:xfrm>
          <a:prstGeom prst="roundRect">
            <a:avLst/>
          </a:prstGeom>
          <a:ln w="3175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50" dirty="0">
                <a:solidFill>
                  <a:schemeClr val="bg1"/>
                </a:solidFill>
              </a:rPr>
              <a:t>2. </a:t>
            </a:r>
            <a:r>
              <a:rPr lang="ru-RU" sz="1050" b="1" dirty="0">
                <a:solidFill>
                  <a:schemeClr val="bg1"/>
                </a:solidFill>
              </a:rPr>
              <a:t>Регистрация </a:t>
            </a:r>
            <a:r>
              <a:rPr lang="ru-RU" sz="1050" dirty="0">
                <a:solidFill>
                  <a:schemeClr val="bg1"/>
                </a:solidFill>
              </a:rPr>
              <a:t>в системе </a:t>
            </a:r>
            <a:r>
              <a:rPr lang="en-US" sz="1050" dirty="0">
                <a:solidFill>
                  <a:schemeClr val="bg1"/>
                </a:solidFill>
              </a:rPr>
              <a:t>SRM</a:t>
            </a:r>
            <a:endParaRPr lang="ru-RU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ятиугольник 43"/>
          <p:cNvSpPr/>
          <p:nvPr/>
        </p:nvSpPr>
        <p:spPr>
          <a:xfrm>
            <a:off x="2270535" y="4831279"/>
            <a:ext cx="4186784" cy="504000"/>
          </a:xfrm>
          <a:prstGeom prst="homePlate">
            <a:avLst>
              <a:gd name="adj" fmla="val 7582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Утверждение исполнителя: </a:t>
            </a:r>
            <a:r>
              <a:rPr lang="ru-RU" sz="1000" dirty="0" smtClean="0">
                <a:solidFill>
                  <a:schemeClr val="tx1"/>
                </a:solidFill>
              </a:rPr>
              <a:t>согласование и утверждение протокола по выбору подрядной организации.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0" name="Пятиугольник 69"/>
          <p:cNvSpPr/>
          <p:nvPr/>
        </p:nvSpPr>
        <p:spPr>
          <a:xfrm>
            <a:off x="2272981" y="1017132"/>
            <a:ext cx="4126180" cy="906863"/>
          </a:xfrm>
          <a:prstGeom prst="homePlate">
            <a:avLst>
              <a:gd name="adj" fmla="val 3634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tx1"/>
                </a:solidFill>
              </a:rPr>
              <a:t>Подать </a:t>
            </a:r>
            <a:r>
              <a:rPr lang="ru-RU" sz="1000" dirty="0">
                <a:solidFill>
                  <a:schemeClr val="tx1"/>
                </a:solidFill>
              </a:rPr>
              <a:t>своё Технико-Коммерческое </a:t>
            </a:r>
            <a:r>
              <a:rPr lang="ru-RU" sz="1000" dirty="0" smtClean="0">
                <a:solidFill>
                  <a:schemeClr val="tx1"/>
                </a:solidFill>
              </a:rPr>
              <a:t>Предложение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конкурсе </a:t>
            </a:r>
            <a:r>
              <a:rPr lang="ru-RU" sz="1000" dirty="0" smtClean="0">
                <a:solidFill>
                  <a:schemeClr val="tx1"/>
                </a:solidFill>
              </a:rPr>
              <a:t>SRM и </a:t>
            </a:r>
            <a:r>
              <a:rPr lang="ru-RU" sz="1000" b="1" dirty="0" smtClean="0">
                <a:solidFill>
                  <a:schemeClr val="tx1"/>
                </a:solidFill>
              </a:rPr>
              <a:t>связаться </a:t>
            </a:r>
            <a:r>
              <a:rPr lang="ru-RU" sz="1000" b="1" dirty="0">
                <a:solidFill>
                  <a:schemeClr val="tx1"/>
                </a:solidFill>
              </a:rPr>
              <a:t>с закупщиком.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i="1" dirty="0" smtClean="0">
                <a:solidFill>
                  <a:schemeClr val="tx1"/>
                </a:solidFill>
              </a:rPr>
              <a:t>Технические сопровождение осуществляется  руководителем проекта, контакты в тендерной документации.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38" name="Пятиугольник 37"/>
          <p:cNvSpPr/>
          <p:nvPr/>
        </p:nvSpPr>
        <p:spPr>
          <a:xfrm>
            <a:off x="2272980" y="3828434"/>
            <a:ext cx="4126181" cy="504000"/>
          </a:xfrm>
          <a:prstGeom prst="homePlate">
            <a:avLst>
              <a:gd name="adj" fmla="val 6417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Техническая часть: </a:t>
            </a:r>
            <a:r>
              <a:rPr lang="ru-RU" sz="1000" dirty="0" smtClean="0">
                <a:solidFill>
                  <a:schemeClr val="tx1"/>
                </a:solidFill>
              </a:rPr>
              <a:t>согласование </a:t>
            </a:r>
            <a:r>
              <a:rPr lang="ru-RU" sz="1000" dirty="0">
                <a:solidFill>
                  <a:schemeClr val="tx1"/>
                </a:solidFill>
              </a:rPr>
              <a:t>технического предложения с руководителем </a:t>
            </a:r>
            <a:r>
              <a:rPr lang="ru-RU" sz="1000" dirty="0" smtClean="0">
                <a:solidFill>
                  <a:schemeClr val="tx1"/>
                </a:solidFill>
              </a:rPr>
              <a:t>проекта.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2272980" y="4330615"/>
            <a:ext cx="4186784" cy="504000"/>
          </a:xfrm>
          <a:prstGeom prst="homePlate">
            <a:avLst>
              <a:gd name="adj" fmla="val 7677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Коммерческая часть: </a:t>
            </a:r>
            <a:r>
              <a:rPr lang="ru-RU" sz="1000" dirty="0" smtClean="0">
                <a:solidFill>
                  <a:schemeClr val="tx1"/>
                </a:solidFill>
              </a:rPr>
              <a:t>согласование стоимости работ с руководителем проекта (конкурс проводится в несколько этапов)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2272981" y="2825589"/>
            <a:ext cx="4133318" cy="1006483"/>
          </a:xfrm>
          <a:prstGeom prst="homePlate">
            <a:avLst>
              <a:gd name="adj" fmla="val 3272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</a:rPr>
              <a:t>Направить</a:t>
            </a:r>
            <a:r>
              <a:rPr lang="ru-RU" sz="1000" dirty="0">
                <a:solidFill>
                  <a:schemeClr val="tx1"/>
                </a:solidFill>
              </a:rPr>
              <a:t> полный пакет </a:t>
            </a:r>
            <a:r>
              <a:rPr lang="ru-RU" sz="1000" dirty="0" smtClean="0">
                <a:solidFill>
                  <a:schemeClr val="tx1"/>
                </a:solidFill>
              </a:rPr>
              <a:t>документов⃰⃰ </a:t>
            </a:r>
            <a:r>
              <a:rPr lang="ru-RU" sz="1000" dirty="0">
                <a:solidFill>
                  <a:schemeClr val="tx1"/>
                </a:solidFill>
              </a:rPr>
              <a:t>специалисту:</a:t>
            </a:r>
          </a:p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Евгения Алексеевна Сорокина тел.: 8 (8202) 56-08-56,  </a:t>
            </a:r>
            <a:r>
              <a:rPr lang="ru-RU" sz="1000" dirty="0" smtClean="0">
                <a:solidFill>
                  <a:schemeClr val="bg1"/>
                </a:solidFill>
                <a:hlinkClick r:id="rId5"/>
              </a:rPr>
              <a:t>ea.sorokina1@severstal.com</a:t>
            </a:r>
            <a:endParaRPr lang="ru-RU" sz="1000" dirty="0" smtClean="0">
              <a:solidFill>
                <a:schemeClr val="bg1"/>
              </a:solidFill>
            </a:endParaRPr>
          </a:p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dirty="0">
              <a:solidFill>
                <a:schemeClr val="bg1"/>
              </a:solidFill>
            </a:endParaRPr>
          </a:p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⃰  если компания является победителем конкурса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1" name="Пятиугольник 90"/>
          <p:cNvSpPr/>
          <p:nvPr/>
        </p:nvSpPr>
        <p:spPr>
          <a:xfrm>
            <a:off x="2276705" y="5335279"/>
            <a:ext cx="4180614" cy="719413"/>
          </a:xfrm>
          <a:prstGeom prst="homePlate">
            <a:avLst>
              <a:gd name="adj" fmla="val 5231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8" name="Пятиугольник 67"/>
          <p:cNvSpPr/>
          <p:nvPr/>
        </p:nvSpPr>
        <p:spPr>
          <a:xfrm>
            <a:off x="2276705" y="1919130"/>
            <a:ext cx="4133318" cy="906863"/>
          </a:xfrm>
          <a:prstGeom prst="homePlate">
            <a:avLst>
              <a:gd name="adj" fmla="val 37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tx1"/>
                </a:solidFill>
              </a:rPr>
              <a:t>Направить </a:t>
            </a:r>
            <a:r>
              <a:rPr lang="ru-RU" sz="1000" dirty="0">
                <a:solidFill>
                  <a:schemeClr val="tx1"/>
                </a:solidFill>
              </a:rPr>
              <a:t>полный пакет документов </a:t>
            </a:r>
            <a:r>
              <a:rPr lang="ru-RU" sz="1000" dirty="0" smtClean="0">
                <a:solidFill>
                  <a:schemeClr val="tx1"/>
                </a:solidFill>
              </a:rPr>
              <a:t>закупщику на должную осмотрительность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7666" y="1017373"/>
            <a:ext cx="2129040" cy="50426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5C74006C-6274-499E-A670-6C8F7D4338A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4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xmlns="" id="{5C74006C-6274-499E-A670-6C8F7D4338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AC2347-880C-44CC-86E8-90C9A9AC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7" y="459884"/>
            <a:ext cx="8793595" cy="29832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отрудничество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76705" y="1919130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76705" y="3832072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76705" y="2820310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76706" y="1017374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276706" y="1017374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47666" y="1017374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276706" y="6060024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941262" y="1017373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Стрелка вниз 103"/>
          <p:cNvSpPr/>
          <p:nvPr/>
        </p:nvSpPr>
        <p:spPr>
          <a:xfrm>
            <a:off x="1098068" y="1748747"/>
            <a:ext cx="228236" cy="313197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sp>
        <p:nvSpPr>
          <p:cNvPr id="67" name="Стрелка вниз 66"/>
          <p:cNvSpPr/>
          <p:nvPr/>
        </p:nvSpPr>
        <p:spPr>
          <a:xfrm>
            <a:off x="1098786" y="1017371"/>
            <a:ext cx="226800" cy="156544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sp>
        <p:nvSpPr>
          <p:cNvPr id="73" name="Стрелка вниз 72"/>
          <p:cNvSpPr/>
          <p:nvPr/>
        </p:nvSpPr>
        <p:spPr>
          <a:xfrm>
            <a:off x="1098068" y="2637722"/>
            <a:ext cx="228236" cy="313197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>
            <a:off x="1098068" y="5074050"/>
            <a:ext cx="228236" cy="336423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sp>
        <p:nvSpPr>
          <p:cNvPr id="85" name="Стрелка вниз 84"/>
          <p:cNvSpPr/>
          <p:nvPr/>
        </p:nvSpPr>
        <p:spPr>
          <a:xfrm>
            <a:off x="1098068" y="3634697"/>
            <a:ext cx="228236" cy="456480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56386" y="5991805"/>
            <a:ext cx="111600" cy="62888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278510"/>
              </p:ext>
            </p:extLst>
          </p:nvPr>
        </p:nvGraphicFramePr>
        <p:xfrm>
          <a:off x="7341708" y="3105598"/>
          <a:ext cx="766800" cy="64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5" name="Документ" showAsIcon="1" r:id="rId8" imgW="914400" imgH="771480" progId="Word.Document.12">
                  <p:embed/>
                </p:oleObj>
              </mc:Choice>
              <mc:Fallback>
                <p:oleObj name="Документ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1708" y="3105598"/>
                        <a:ext cx="766800" cy="64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 title="Шаблон">
            <a:hlinkClick r:id="rId10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727039"/>
              </p:ext>
            </p:extLst>
          </p:nvPr>
        </p:nvGraphicFramePr>
        <p:xfrm>
          <a:off x="6644076" y="1277135"/>
          <a:ext cx="766800" cy="64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6" name="Документ" showAsIcon="1" r:id="rId11" imgW="914400" imgH="771480" progId="Word.Document.12">
                  <p:embed/>
                </p:oleObj>
              </mc:Choice>
              <mc:Fallback>
                <p:oleObj name="Документ" showAsIcon="1" r:id="rId11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44076" y="1277135"/>
                        <a:ext cx="766800" cy="64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hlinkClick r:id="rId1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476869"/>
              </p:ext>
            </p:extLst>
          </p:nvPr>
        </p:nvGraphicFramePr>
        <p:xfrm>
          <a:off x="7341708" y="1277135"/>
          <a:ext cx="766800" cy="64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7" name="Документ" showAsIcon="1" r:id="rId14" imgW="914400" imgH="771480" progId="Word.Document.12">
                  <p:embed/>
                </p:oleObj>
              </mc:Choice>
              <mc:Fallback>
                <p:oleObj name="Документ" showAsIcon="1" r:id="rId1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341708" y="1277135"/>
                        <a:ext cx="766800" cy="64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655827"/>
              </p:ext>
            </p:extLst>
          </p:nvPr>
        </p:nvGraphicFramePr>
        <p:xfrm>
          <a:off x="8039340" y="1277135"/>
          <a:ext cx="766800" cy="64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8" name="Документ" showAsIcon="1" r:id="rId16" imgW="914400" imgH="771480" progId="Word.Document.12">
                  <p:embed/>
                </p:oleObj>
              </mc:Choice>
              <mc:Fallback>
                <p:oleObj name="Документ" showAsIcon="1" r:id="rId1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039340" y="1277135"/>
                        <a:ext cx="766800" cy="64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385634"/>
              </p:ext>
            </p:extLst>
          </p:nvPr>
        </p:nvGraphicFramePr>
        <p:xfrm>
          <a:off x="7347371" y="2181433"/>
          <a:ext cx="766800" cy="64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9" name="Документ" showAsIcon="1" r:id="rId18" imgW="914400" imgH="771480" progId="Word.Document.12">
                  <p:embed/>
                </p:oleObj>
              </mc:Choice>
              <mc:Fallback>
                <p:oleObj name="Документ" showAsIcon="1" r:id="rId1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47371" y="2181433"/>
                        <a:ext cx="766800" cy="64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Прямая соединительная линия 50"/>
          <p:cNvCxnSpPr/>
          <p:nvPr/>
        </p:nvCxnSpPr>
        <p:spPr>
          <a:xfrm>
            <a:off x="147666" y="1017373"/>
            <a:ext cx="2129040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2202" y="6060024"/>
            <a:ext cx="2114504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286608" y="6264494"/>
            <a:ext cx="56124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/>
              <a:t>Уважаемые подрядные организации, данная инструкция носит ознакомительный </a:t>
            </a:r>
            <a:r>
              <a:rPr lang="ru-RU" sz="1000" dirty="0" smtClean="0"/>
              <a:t>характер.</a:t>
            </a:r>
            <a:endParaRPr lang="ru-RU" sz="10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272980" y="4335551"/>
            <a:ext cx="3801589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272980" y="4831279"/>
            <a:ext cx="3801589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276705" y="5335279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>
          <a:xfrm>
            <a:off x="409720" y="1173804"/>
            <a:ext cx="1604933" cy="575054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>
                <a:solidFill>
                  <a:schemeClr val="bg1"/>
                </a:solidFill>
              </a:rPr>
              <a:t>5. </a:t>
            </a:r>
            <a:r>
              <a:rPr lang="ru-RU" sz="1050" b="1" dirty="0">
                <a:solidFill>
                  <a:schemeClr val="bg1"/>
                </a:solidFill>
              </a:rPr>
              <a:t>Заявка </a:t>
            </a:r>
            <a:r>
              <a:rPr lang="ru-RU" sz="1050" dirty="0">
                <a:solidFill>
                  <a:schemeClr val="bg1"/>
                </a:solidFill>
              </a:rPr>
              <a:t>на участие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09720" y="2061833"/>
            <a:ext cx="1604933" cy="576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6</a:t>
            </a:r>
            <a:r>
              <a:rPr lang="en-US" sz="1050" dirty="0" smtClean="0">
                <a:solidFill>
                  <a:schemeClr val="bg1"/>
                </a:solidFill>
              </a:rPr>
              <a:t>. </a:t>
            </a:r>
            <a:r>
              <a:rPr lang="ru-RU" sz="1050" b="1" dirty="0" smtClean="0">
                <a:solidFill>
                  <a:schemeClr val="bg1"/>
                </a:solidFill>
              </a:rPr>
              <a:t>Проверка</a:t>
            </a:r>
            <a:endParaRPr lang="ru-RU" sz="1050" dirty="0">
              <a:solidFill>
                <a:schemeClr val="bg1"/>
              </a:solidFill>
            </a:endParaRPr>
          </a:p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уставных документов СОБ 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09720" y="2950808"/>
            <a:ext cx="1604933" cy="684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7</a:t>
            </a:r>
            <a:r>
              <a:rPr lang="en-US" sz="1050" dirty="0" smtClean="0">
                <a:solidFill>
                  <a:schemeClr val="bg1"/>
                </a:solidFill>
              </a:rPr>
              <a:t>. </a:t>
            </a:r>
            <a:r>
              <a:rPr lang="ru-RU" sz="1050" b="1" dirty="0">
                <a:solidFill>
                  <a:schemeClr val="bg1"/>
                </a:solidFill>
              </a:rPr>
              <a:t>Проверка</a:t>
            </a:r>
            <a:r>
              <a:rPr lang="ru-RU" sz="1050" dirty="0">
                <a:solidFill>
                  <a:schemeClr val="bg1"/>
                </a:solidFill>
              </a:rPr>
              <a:t> </a:t>
            </a:r>
            <a:r>
              <a:rPr lang="ru-RU" sz="1050" dirty="0" smtClean="0">
                <a:solidFill>
                  <a:schemeClr val="bg1"/>
                </a:solidFill>
              </a:rPr>
              <a:t>документов по промышленной безопасности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09720" y="4091179"/>
            <a:ext cx="1604933" cy="982872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8. </a:t>
            </a:r>
            <a:r>
              <a:rPr lang="ru-RU" sz="1050" b="1" dirty="0">
                <a:solidFill>
                  <a:schemeClr val="bg1"/>
                </a:solidFill>
              </a:rPr>
              <a:t>Этапы </a:t>
            </a:r>
            <a:r>
              <a:rPr lang="ru-RU" sz="1050" dirty="0">
                <a:solidFill>
                  <a:schemeClr val="bg1"/>
                </a:solidFill>
              </a:rPr>
              <a:t>проведения тендерных процедур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09720" y="5415805"/>
            <a:ext cx="1604933" cy="576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9</a:t>
            </a:r>
            <a:r>
              <a:rPr lang="en-US" sz="1050" dirty="0" smtClean="0">
                <a:solidFill>
                  <a:schemeClr val="bg1"/>
                </a:solidFill>
              </a:rPr>
              <a:t>. </a:t>
            </a:r>
            <a:r>
              <a:rPr lang="ru-RU" sz="1050" b="1" dirty="0" smtClean="0">
                <a:solidFill>
                  <a:schemeClr val="bg1"/>
                </a:solidFill>
              </a:rPr>
              <a:t>Подписание </a:t>
            </a:r>
            <a:r>
              <a:rPr lang="ru-RU" sz="1050" dirty="0" smtClean="0">
                <a:solidFill>
                  <a:schemeClr val="bg1"/>
                </a:solidFill>
              </a:rPr>
              <a:t>договора</a:t>
            </a:r>
            <a:endParaRPr lang="ru-RU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ятиугольник 49"/>
          <p:cNvSpPr/>
          <p:nvPr/>
        </p:nvSpPr>
        <p:spPr>
          <a:xfrm>
            <a:off x="2273984" y="1017371"/>
            <a:ext cx="4125177" cy="504000"/>
          </a:xfrm>
          <a:prstGeom prst="homePlate">
            <a:avLst>
              <a:gd name="adj" fmla="val 644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Согласовать</a:t>
            </a:r>
            <a:r>
              <a:rPr lang="ru-RU" sz="1000" dirty="0" smtClean="0">
                <a:solidFill>
                  <a:schemeClr val="tx1"/>
                </a:solidFill>
              </a:rPr>
              <a:t> стоимости ТМЦ и оборудования </a:t>
            </a:r>
            <a:r>
              <a:rPr lang="ru-RU" sz="1000" i="1" dirty="0" smtClean="0">
                <a:solidFill>
                  <a:schemeClr val="tx1"/>
                </a:solidFill>
              </a:rPr>
              <a:t>(стандартная по индексам), </a:t>
            </a:r>
            <a:r>
              <a:rPr lang="ru-RU" sz="1000" b="1" dirty="0" smtClean="0">
                <a:solidFill>
                  <a:schemeClr val="tx1"/>
                </a:solidFill>
              </a:rPr>
              <a:t>связаться с закупщиком.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2276369" y="4039547"/>
            <a:ext cx="4130164" cy="1008000"/>
          </a:xfrm>
          <a:prstGeom prst="homePlate">
            <a:avLst>
              <a:gd name="adj" fmla="val 30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Своевременно </a:t>
            </a:r>
            <a:r>
              <a:rPr lang="ru-RU" sz="1000" b="1" dirty="0" smtClean="0">
                <a:solidFill>
                  <a:schemeClr val="tx1"/>
                </a:solidFill>
              </a:rPr>
              <a:t>выполнить работы </a:t>
            </a:r>
            <a:r>
              <a:rPr lang="ru-RU" sz="1000" dirty="0" smtClean="0">
                <a:solidFill>
                  <a:schemeClr val="tx1"/>
                </a:solidFill>
              </a:rPr>
              <a:t>в надлежащем качестве.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8" name="Пятиугольник 67"/>
          <p:cNvSpPr/>
          <p:nvPr/>
        </p:nvSpPr>
        <p:spPr>
          <a:xfrm>
            <a:off x="2273983" y="5045290"/>
            <a:ext cx="4119962" cy="1014734"/>
          </a:xfrm>
          <a:prstGeom prst="homePlate">
            <a:avLst>
              <a:gd name="adj" fmla="val 2931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Оплата производится в соответствии с условиями договора. </a:t>
            </a:r>
            <a:endParaRPr lang="en-US" sz="1000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По вопросам оплаты обращаться в центр единого сервиса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(г. Ярославль) </a:t>
            </a:r>
            <a:r>
              <a:rPr lang="en-US" sz="1000" dirty="0" smtClean="0">
                <a:solidFill>
                  <a:schemeClr val="tx1"/>
                </a:solidFill>
                <a:hlinkClick r:id="rId5"/>
              </a:rPr>
              <a:t>oplata@severstal.com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2276369" y="3030790"/>
            <a:ext cx="4119961" cy="1008000"/>
          </a:xfrm>
          <a:prstGeom prst="homePlate">
            <a:avLst>
              <a:gd name="adj" fmla="val 3055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Техническое руководство в рамках реализации мероприятия осуществляется руководителем проекта.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276983" y="2022599"/>
            <a:ext cx="4120187" cy="1008000"/>
          </a:xfrm>
          <a:prstGeom prst="homePlate">
            <a:avLst>
              <a:gd name="adj" fmla="val 3007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Оформить</a:t>
            </a:r>
            <a:r>
              <a:rPr lang="ru-RU" sz="1000" dirty="0" smtClean="0">
                <a:solidFill>
                  <a:schemeClr val="tx1"/>
                </a:solidFill>
              </a:rPr>
              <a:t> и </a:t>
            </a:r>
            <a:r>
              <a:rPr lang="ru-RU" sz="1000" b="1" dirty="0" smtClean="0">
                <a:solidFill>
                  <a:schemeClr val="tx1"/>
                </a:solidFill>
              </a:rPr>
              <a:t>подать</a:t>
            </a:r>
            <a:r>
              <a:rPr lang="ru-RU" sz="1000" dirty="0" smtClean="0">
                <a:solidFill>
                  <a:schemeClr val="tx1"/>
                </a:solidFill>
              </a:rPr>
              <a:t> документы на получение пропусков.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2276369" y="1517028"/>
            <a:ext cx="4130164" cy="504000"/>
          </a:xfrm>
          <a:prstGeom prst="homePlate">
            <a:avLst>
              <a:gd name="adj" fmla="val 6196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Согласование</a:t>
            </a:r>
            <a:r>
              <a:rPr lang="ru-RU" sz="1000" dirty="0" smtClean="0">
                <a:solidFill>
                  <a:schemeClr val="tx1"/>
                </a:solidFill>
              </a:rPr>
              <a:t> стоимости услуг </a:t>
            </a:r>
            <a:r>
              <a:rPr lang="ru-RU" sz="1000" i="1" dirty="0" smtClean="0">
                <a:solidFill>
                  <a:schemeClr val="tx1"/>
                </a:solidFill>
              </a:rPr>
              <a:t>(комплексная договорная и по ориентировочной стоимости)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ru-RU" sz="1000" b="1" dirty="0" smtClean="0">
                <a:solidFill>
                  <a:schemeClr val="tx1"/>
                </a:solidFill>
              </a:rPr>
              <a:t>связаться </a:t>
            </a:r>
            <a:r>
              <a:rPr lang="ru-RU" sz="1000" b="1" dirty="0">
                <a:solidFill>
                  <a:schemeClr val="tx1"/>
                </a:solidFill>
              </a:rPr>
              <a:t>с закупщиком. 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2273984" y="6060024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273984" y="4034039"/>
            <a:ext cx="6664556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flipH="1">
            <a:off x="147666" y="1017373"/>
            <a:ext cx="2129040" cy="50426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5C74006C-6274-499E-A670-6C8F7D4338A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9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xmlns="" id="{5C74006C-6274-499E-A670-6C8F7D4338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AC2347-880C-44CC-86E8-90C9A9AC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7" y="459884"/>
            <a:ext cx="8793595" cy="29832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Реализация инвестиционного мероприятия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76705" y="2021028"/>
            <a:ext cx="6661835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2202" y="6060024"/>
            <a:ext cx="2114504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76706" y="1017374"/>
            <a:ext cx="6661835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276706" y="1017374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трелка вниз 4"/>
          <p:cNvSpPr/>
          <p:nvPr/>
        </p:nvSpPr>
        <p:spPr>
          <a:xfrm>
            <a:off x="1098068" y="1890705"/>
            <a:ext cx="228236" cy="283311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147666" y="1017374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трелка вниз 58"/>
          <p:cNvSpPr/>
          <p:nvPr/>
        </p:nvSpPr>
        <p:spPr>
          <a:xfrm>
            <a:off x="1098786" y="2897024"/>
            <a:ext cx="226800" cy="276005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1098786" y="3896037"/>
            <a:ext cx="226800" cy="276004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8938541" y="1017373"/>
            <a:ext cx="0" cy="5042652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286608" y="6264494"/>
            <a:ext cx="56124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/>
              <a:t>Уважаемые подрядные организации, данная инструкция носит ознакомительный </a:t>
            </a:r>
            <a:r>
              <a:rPr lang="ru-RU" sz="1000" dirty="0" smtClean="0"/>
              <a:t>характер.</a:t>
            </a:r>
            <a:endParaRPr lang="ru-RU" sz="1000" dirty="0"/>
          </a:p>
        </p:txBody>
      </p:sp>
      <p:sp>
        <p:nvSpPr>
          <p:cNvPr id="32" name="Стрелка вниз 31"/>
          <p:cNvSpPr/>
          <p:nvPr/>
        </p:nvSpPr>
        <p:spPr>
          <a:xfrm>
            <a:off x="1098786" y="1017371"/>
            <a:ext cx="226800" cy="150326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276705" y="5046984"/>
            <a:ext cx="6661835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276705" y="3030790"/>
            <a:ext cx="6661835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трелка вниз 37"/>
          <p:cNvSpPr/>
          <p:nvPr/>
        </p:nvSpPr>
        <p:spPr>
          <a:xfrm>
            <a:off x="1098786" y="4895049"/>
            <a:ext cx="226800" cy="276004"/>
          </a:xfrm>
          <a:prstGeom prst="down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err="1" smtClean="0">
              <a:solidFill>
                <a:schemeClr val="tx1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2276369" y="1515665"/>
            <a:ext cx="3803420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21168"/>
              </p:ext>
            </p:extLst>
          </p:nvPr>
        </p:nvGraphicFramePr>
        <p:xfrm>
          <a:off x="7356598" y="1526429"/>
          <a:ext cx="612000" cy="5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0" name="Документ" showAsIcon="1" r:id="rId8" imgW="914400" imgH="771480" progId="Word.Document.12">
                  <p:embed/>
                </p:oleObj>
              </mc:Choice>
              <mc:Fallback>
                <p:oleObj name="Документ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56598" y="1526429"/>
                        <a:ext cx="612000" cy="51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881086"/>
              </p:ext>
            </p:extLst>
          </p:nvPr>
        </p:nvGraphicFramePr>
        <p:xfrm>
          <a:off x="6500813" y="23463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1" name="Document" showAsIcon="1" r:id="rId10" imgW="914400" imgH="771480" progId="Word.Document.8">
                  <p:embed/>
                </p:oleObj>
              </mc:Choice>
              <mc:Fallback>
                <p:oleObj name="Document" showAsIcon="1" r:id="rId10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00813" y="234632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42550"/>
              </p:ext>
            </p:extLst>
          </p:nvPr>
        </p:nvGraphicFramePr>
        <p:xfrm>
          <a:off x="7226208" y="23463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2" name="Document" showAsIcon="1" r:id="rId12" imgW="914400" imgH="771480" progId="Word.Document.8">
                  <p:embed/>
                </p:oleObj>
              </mc:Choice>
              <mc:Fallback>
                <p:oleObj name="Document" showAsIcon="1" r:id="rId12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26208" y="234632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740165"/>
              </p:ext>
            </p:extLst>
          </p:nvPr>
        </p:nvGraphicFramePr>
        <p:xfrm>
          <a:off x="7951602" y="234632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3" name="Document" showAsIcon="1" r:id="rId14" imgW="914400" imgH="771480" progId="Word.Document.8">
                  <p:embed/>
                </p:oleObj>
              </mc:Choice>
              <mc:Fallback>
                <p:oleObj name="Document" showAsIcon="1" r:id="rId14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51602" y="234632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464694"/>
              </p:ext>
            </p:extLst>
          </p:nvPr>
        </p:nvGraphicFramePr>
        <p:xfrm>
          <a:off x="6770429" y="426901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4" name="Документ" showAsIcon="1" r:id="rId16" imgW="914400" imgH="771480" progId="Word.Document.12">
                  <p:embed/>
                </p:oleObj>
              </mc:Choice>
              <mc:Fallback>
                <p:oleObj name="Документ" showAsIcon="1" r:id="rId1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770429" y="426901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278016"/>
              </p:ext>
            </p:extLst>
          </p:nvPr>
        </p:nvGraphicFramePr>
        <p:xfrm>
          <a:off x="7774220" y="427974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5" name="Документ" showAsIcon="1" r:id="rId18" imgW="914400" imgH="771480" progId="Word.Document.12">
                  <p:embed/>
                </p:oleObj>
              </mc:Choice>
              <mc:Fallback>
                <p:oleObj name="Документ" showAsIcon="1" r:id="rId1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74220" y="427974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Прямая соединительная линия 50"/>
          <p:cNvCxnSpPr/>
          <p:nvPr/>
        </p:nvCxnSpPr>
        <p:spPr>
          <a:xfrm>
            <a:off x="147666" y="1017373"/>
            <a:ext cx="2129040" cy="0"/>
          </a:xfrm>
          <a:prstGeom prst="line">
            <a:avLst/>
          </a:prstGeom>
          <a:ln w="63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09720" y="1169201"/>
            <a:ext cx="1604933" cy="720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10. </a:t>
            </a:r>
            <a:r>
              <a:rPr lang="ru-RU" sz="1050" b="1" dirty="0" smtClean="0">
                <a:solidFill>
                  <a:schemeClr val="bg1"/>
                </a:solidFill>
              </a:rPr>
              <a:t>Согласование</a:t>
            </a:r>
            <a:r>
              <a:rPr lang="ru-RU" sz="1050" dirty="0" smtClean="0">
                <a:solidFill>
                  <a:schemeClr val="bg1"/>
                </a:solidFill>
              </a:rPr>
              <a:t> стоимости ТМЦ и оборудования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09720" y="2175520"/>
            <a:ext cx="1604933" cy="720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1</a:t>
            </a:r>
            <a:r>
              <a:rPr lang="ru-RU" sz="1050" dirty="0" smtClean="0">
                <a:solidFill>
                  <a:schemeClr val="bg1"/>
                </a:solidFill>
              </a:rPr>
              <a:t>1</a:t>
            </a:r>
            <a:r>
              <a:rPr lang="en-US" sz="1050" dirty="0" smtClean="0">
                <a:solidFill>
                  <a:schemeClr val="bg1"/>
                </a:solidFill>
              </a:rPr>
              <a:t>. </a:t>
            </a:r>
            <a:r>
              <a:rPr lang="ru-RU" sz="1050" b="1" dirty="0" smtClean="0">
                <a:solidFill>
                  <a:schemeClr val="bg1"/>
                </a:solidFill>
              </a:rPr>
              <a:t>Оформление</a:t>
            </a:r>
            <a:r>
              <a:rPr lang="ru-RU" sz="1050" dirty="0" smtClean="0">
                <a:solidFill>
                  <a:schemeClr val="bg1"/>
                </a:solidFill>
              </a:rPr>
              <a:t> пропусков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9720" y="3174533"/>
            <a:ext cx="1604933" cy="720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12. </a:t>
            </a:r>
            <a:r>
              <a:rPr lang="ru-RU" sz="1050" b="1" dirty="0" smtClean="0">
                <a:solidFill>
                  <a:schemeClr val="bg1"/>
                </a:solidFill>
              </a:rPr>
              <a:t>Выполнение </a:t>
            </a:r>
            <a:r>
              <a:rPr lang="ru-RU" sz="1050" dirty="0" smtClean="0">
                <a:solidFill>
                  <a:schemeClr val="bg1"/>
                </a:solidFill>
              </a:rPr>
              <a:t>работ 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09720" y="4173545"/>
            <a:ext cx="1604933" cy="720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13. </a:t>
            </a:r>
            <a:r>
              <a:rPr lang="ru-RU" sz="1050" b="1" dirty="0" smtClean="0">
                <a:solidFill>
                  <a:schemeClr val="bg1"/>
                </a:solidFill>
              </a:rPr>
              <a:t>Сдача-приемка</a:t>
            </a:r>
            <a:r>
              <a:rPr lang="ru-RU" sz="1050" dirty="0" smtClean="0">
                <a:solidFill>
                  <a:schemeClr val="bg1"/>
                </a:solidFill>
              </a:rPr>
              <a:t> работ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09720" y="5172559"/>
            <a:ext cx="1604933" cy="7200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 smtClean="0">
                <a:solidFill>
                  <a:schemeClr val="bg1"/>
                </a:solidFill>
              </a:rPr>
              <a:t>14. </a:t>
            </a:r>
            <a:r>
              <a:rPr lang="ru-RU" sz="1050" b="1" dirty="0" smtClean="0">
                <a:solidFill>
                  <a:schemeClr val="bg1"/>
                </a:solidFill>
              </a:rPr>
              <a:t>Оплата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rId20" action="ppaction://hlinkfile"/>
          </p:cNvPr>
          <p:cNvSpPr/>
          <p:nvPr/>
        </p:nvSpPr>
        <p:spPr>
          <a:xfrm>
            <a:off x="7197094" y="1112360"/>
            <a:ext cx="804074" cy="22266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регламент</a:t>
            </a:r>
          </a:p>
        </p:txBody>
      </p:sp>
    </p:spTree>
    <p:extLst>
      <p:ext uri="{BB962C8B-B14F-4D97-AF65-F5344CB8AC3E}">
        <p14:creationId xmlns:p14="http://schemas.microsoft.com/office/powerpoint/2010/main" val="13719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07" y="135255"/>
            <a:ext cx="8612691" cy="596830"/>
          </a:xfrm>
        </p:spPr>
        <p:txBody>
          <a:bodyPr/>
          <a:lstStyle/>
          <a:p>
            <a:r>
              <a:rPr lang="ru-RU" dirty="0" smtClean="0"/>
              <a:t>Инвестиционные мероприятия </a:t>
            </a:r>
            <a:r>
              <a:rPr lang="ru-RU" dirty="0" err="1" smtClean="0"/>
              <a:t>ГИПа</a:t>
            </a:r>
            <a:r>
              <a:rPr lang="ru-RU" dirty="0" smtClean="0"/>
              <a:t> 2019г. распределены по лотам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85" y="888274"/>
            <a:ext cx="8177430" cy="54402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03879" y="6361601"/>
            <a:ext cx="56562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srgbClr val="000000"/>
                </a:solidFill>
              </a:rPr>
              <a:t>Уважаемые подрядные организации, данная инструкция носит ознакомительный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312711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07" y="161380"/>
            <a:ext cx="8612691" cy="596830"/>
          </a:xfrm>
        </p:spPr>
        <p:txBody>
          <a:bodyPr/>
          <a:lstStyle/>
          <a:p>
            <a:r>
              <a:rPr lang="ru-RU" dirty="0"/>
              <a:t>Инвестиционные мероприятия </a:t>
            </a:r>
            <a:r>
              <a:rPr lang="ru-RU" dirty="0" err="1"/>
              <a:t>ГИПа</a:t>
            </a:r>
            <a:r>
              <a:rPr lang="ru-RU" dirty="0"/>
              <a:t> 2019г. распределены по лотам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37" y="1005461"/>
            <a:ext cx="8177430" cy="52471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90817" y="6376789"/>
            <a:ext cx="56692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srgbClr val="000000"/>
                </a:solidFill>
              </a:rPr>
              <a:t>Уважаемые подрядные организации, данная инструкция носит ознакомительный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194915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 лотах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012" y="1005840"/>
            <a:ext cx="6472052" cy="543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u="sng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ГИП 2019г. 344 мероприятий, общий бюджет составляет ориентировочно 20млрд.руб.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</a:t>
            </a: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Металлические конструкции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(31мероприятие),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1,4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Металлические конструкции + Бетонные и железобетонные </a:t>
            </a:r>
            <a:r>
              <a:rPr lang="ru-RU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мероприятия ГИП 140.867, 116.807, 140.803),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2. Железные дороги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(1 мероприятие УТ), конкурс открытый.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3. Дорожные работы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(14 мероприятий),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4. Бетонные и железобетонные конструкции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мероприятие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конкурс закрытый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5. Электротехнические установки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(23 мероприятие), конкурс закрытый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5,12. Электротехнические установки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Автоматизация</a:t>
            </a:r>
            <a:r>
              <a:rPr lang="ru-RU" sz="1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мероприятия</a:t>
            </a:r>
            <a:r>
              <a:rPr lang="ru-RU" sz="1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140,881, 107.1147 ),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6. Линии электропередачи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мероприятия),</a:t>
            </a:r>
            <a:r>
              <a:rPr lang="ru-RU" sz="1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закрытый.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7. Внутренние инженерные сети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(55 мероприятий), конкурс открытий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8 . Наружные инженерные сети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 мероприятий), конкурс</a:t>
            </a:r>
            <a:r>
              <a:rPr lang="ru-RU" sz="1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9. Оборудование связи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 мероприятий), конкурс открытый.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10.1. Охранная сигнализация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 мероприятий), конкурс закрытый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10.2. Пожарная сигнализация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 мероприятий),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10.3 Пожаротушение </a:t>
            </a: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 мероприятия</a:t>
            </a:r>
            <a:r>
              <a:rPr lang="ru-RU" sz="1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11. Система видеонаблюдения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(31 мероприятие),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12. Автоматизация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(41 мероприятие), конкурс закрытый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13. ГПМ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(29 мероприятий), конкурс открытый.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по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ППП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116.603; ГИП 116.584; ГИП 116.677; ГИП 116.270; ГИП 116.551; ГИП 116.640),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закрытый.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по ГИП ППП</a:t>
            </a: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(ГИП 116.588, 116.715</a:t>
            </a:r>
            <a:r>
              <a:rPr lang="ru-RU" sz="1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конкурс не открыт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по ГИП СП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(ГИП 107.1131, 107.1124, 107.1054), конкурс закрытый.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по ГИП СП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(ГИП 107.312, 107.848, 107.1488</a:t>
            </a:r>
            <a:r>
              <a:rPr lang="ru-RU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конкурс не открыт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по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Тяжмаш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мероприятия), конкурс открытый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Лот ОТО (основное технологическое оборудование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мероприятий</a:t>
            </a:r>
            <a:r>
              <a:rPr lang="ru-RU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 </a:t>
            </a:r>
            <a:r>
              <a:rPr lang="ru-RU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лот может быть разбит на </a:t>
            </a:r>
            <a:r>
              <a:rPr lang="ru-RU" sz="1100" b="1" u="sng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подлоты</a:t>
            </a:r>
            <a:r>
              <a:rPr lang="ru-RU" sz="1100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на основании специализированных работ</a:t>
            </a:r>
            <a:endParaRPr lang="ru-RU" sz="11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0817" y="6376789"/>
            <a:ext cx="56692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srgbClr val="000000"/>
                </a:solidFill>
              </a:rPr>
              <a:t>Уважаемые подрядные организации, данная инструкция носит ознакомительный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292685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 индивидуальных мероприятиях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6953" y="997603"/>
            <a:ext cx="621792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0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- 21 мероприятие, из них 7 мероприятий</a:t>
            </a:r>
          </a:p>
          <a:p>
            <a:pPr>
              <a:spcAft>
                <a:spcPts val="0"/>
              </a:spcAft>
            </a:pPr>
            <a:r>
              <a:rPr lang="ru-RU" sz="10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выставлены на площадку СМР, в связи со сроками 3-4кв.2019г.</a:t>
            </a:r>
          </a:p>
          <a:p>
            <a:pPr>
              <a:spcAft>
                <a:spcPts val="0"/>
              </a:spcAft>
            </a:pPr>
            <a:endParaRPr lang="ru-RU" sz="1000" b="1" kern="12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kern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0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116.703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kern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0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116.652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kern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0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116.579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kern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000" kern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116.512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170.213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107.297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170.1295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открытый</a:t>
            </a:r>
            <a:r>
              <a:rPr lang="ru-RU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1000" b="1" kern="1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140.410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140.874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140.932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140.696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открытый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075.589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ru-RU" sz="11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открытый</a:t>
            </a:r>
          </a:p>
          <a:p>
            <a:pPr>
              <a:spcAft>
                <a:spcPts val="0"/>
              </a:spcAft>
            </a:pPr>
            <a:r>
              <a:rPr lang="ru-RU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Индивид.мероприятие</a:t>
            </a:r>
            <a:r>
              <a:rPr lang="ru-RU" sz="10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122.127</a:t>
            </a:r>
            <a:r>
              <a:rPr lang="ru-RU" sz="1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ru-RU" sz="1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открытый</a:t>
            </a:r>
          </a:p>
          <a:p>
            <a:pPr>
              <a:spcAft>
                <a:spcPts val="0"/>
              </a:spcAft>
            </a:pPr>
            <a:r>
              <a:rPr lang="ru-RU" sz="10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Индивид.мероприятия</a:t>
            </a:r>
            <a:r>
              <a:rPr lang="ru-RU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 </a:t>
            </a:r>
            <a:r>
              <a:rPr lang="ru-RU" sz="1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</a:t>
            </a: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107.837, 170.1498, 107.1102,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107.1063, 107.1143, 107.1109, 116.541</a:t>
            </a:r>
            <a:r>
              <a:rPr lang="ru-RU" sz="1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конкурсы не открыты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079" y="4260939"/>
            <a:ext cx="5408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/>
              <a:t>Ознакомиться с </a:t>
            </a:r>
            <a:r>
              <a:rPr lang="ru-RU" sz="1100" b="1" dirty="0" smtClean="0"/>
              <a:t>информацией о мероприятиях ГИП 2019г. можно на портале по ссылке:</a:t>
            </a:r>
            <a:endParaRPr lang="ru-RU" sz="1100" b="1" u="sng" dirty="0" smtClean="0">
              <a:solidFill>
                <a:srgbClr val="FF0000"/>
              </a:solidFill>
            </a:endParaRPr>
          </a:p>
          <a:p>
            <a:pPr lvl="0"/>
            <a:r>
              <a:rPr lang="en-US" sz="1000" b="1" u="sng" dirty="0" smtClean="0">
                <a:solidFill>
                  <a:srgbClr val="FF0000"/>
                </a:solidFill>
              </a:rPr>
              <a:t>https</a:t>
            </a:r>
            <a:r>
              <a:rPr lang="en-US" sz="1000" b="1" u="sng" dirty="0">
                <a:solidFill>
                  <a:srgbClr val="FF0000"/>
                </a:solidFill>
              </a:rPr>
              <a:t>://www.severstal.com/rus/suppliers/srm/investicionnaya-programma.phtml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0079" y="5099592"/>
            <a:ext cx="71416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100" dirty="0">
                <a:solidFill>
                  <a:srgbClr val="000000"/>
                </a:solidFill>
              </a:rPr>
              <a:t>Все торги по закупке услуг  проводятся в системе </a:t>
            </a:r>
            <a:r>
              <a:rPr lang="ru-RU" sz="1100" dirty="0" smtClean="0">
                <a:solidFill>
                  <a:srgbClr val="000000"/>
                </a:solidFill>
              </a:rPr>
              <a:t>SRM.</a:t>
            </a:r>
          </a:p>
          <a:p>
            <a:pPr lvl="0"/>
            <a:r>
              <a:rPr lang="ru-RU" sz="1100" dirty="0" smtClean="0">
                <a:solidFill>
                  <a:srgbClr val="000000"/>
                </a:solidFill>
              </a:rPr>
              <a:t>На каждый лот и индивидуальное мероприятие создан конкурс.</a:t>
            </a:r>
          </a:p>
          <a:p>
            <a:pPr lvl="0"/>
            <a:r>
              <a:rPr lang="ru-RU" sz="1100" dirty="0" smtClean="0">
                <a:solidFill>
                  <a:srgbClr val="000000"/>
                </a:solidFill>
              </a:rPr>
              <a:t>В каждом конкурсе вы найдете пакет документов, технические задания по мероприятиям, </a:t>
            </a:r>
          </a:p>
          <a:p>
            <a:pPr lvl="0"/>
            <a:r>
              <a:rPr lang="ru-RU" sz="1100" dirty="0" smtClean="0">
                <a:solidFill>
                  <a:srgbClr val="000000"/>
                </a:solidFill>
              </a:rPr>
              <a:t>координаты Закупщика, Руководителя проекта, сроки реализации, схема ценообразования мероприятия.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0817" y="6376789"/>
            <a:ext cx="56692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srgbClr val="000000"/>
                </a:solidFill>
              </a:rPr>
              <a:t>Уважаемые подрядные организации, данная инструкция носит ознакомительный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16391408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hEuEYZaM0uiFEcL9XpdR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f6GQfwk9Umo7aZW9KG_z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R0SyDHRk.gL1n1NVSSK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z6arELBE.7Q5QfWwgcE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Dsii7680esYiMgwZOCb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.4zVBCZ0W0svFsKLSC6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hEuEYZaM0uiFEcL9XpdR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9hsOAt6keRymsNYtyg3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J88WOsqCEOaRqh0zftuc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NVl.fw30OrBhFvZra3N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Va2N6z0EulFVhoa4FvZ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hl.tJvV0a4_MPyMgxmo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9hsOAt6keRymsNYtyg3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J88WOsqCEOaRqh0zftuc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NVl.fw30OrBhFvZra3N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Va2N6z0EulFVhoa4FvZ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hl.tJvV0a4_MPyMgxmo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9hsOAt6keRymsNYtyg3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J88WOsqCEOaRqh0zftuc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NVl.fw30OrBhFvZra3N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Va2N6z0EulFVhoa4FvZ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hl.tJvV0a4_MPyMgxmo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9hsOAt6keRymsNYtyg3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J88WOsqCEOaRqh0zftuc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NVl.fw30OrBhFvZra3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Va2N6z0EulFVhoa4FvZ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hl.tJvV0a4_MPyMgxmo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82G3834VUixE2P1Lh96_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yR0SyDHRk.gL1n1NVSSK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z6arELBE.7Q5QfWwgcE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Dsii7680esYiMgwZOC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.4zVBCZ0W0svFsKLSC6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9_Firm Format - Russian">
  <a:themeElements>
    <a:clrScheme name="Custom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D3D2C3"/>
      </a:accent1>
      <a:accent2>
        <a:srgbClr val="005DA3"/>
      </a:accent2>
      <a:accent3>
        <a:srgbClr val="DD1E25"/>
      </a:accent3>
      <a:accent4>
        <a:srgbClr val="99A4AB"/>
      </a:accent4>
      <a:accent5>
        <a:srgbClr val="FF6600"/>
      </a:accent5>
      <a:accent6>
        <a:srgbClr val="808080"/>
      </a:accent6>
      <a:hlink>
        <a:srgbClr val="DD1E25"/>
      </a:hlink>
      <a:folHlink>
        <a:srgbClr val="99A4A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YQ104_Северсталь_Инновации.potx" id="{8A4569E2-8092-4104-B31D-98B847D99C8A}" vid="{71CE22DC-A5CB-4FB6-9096-4B75BCA135AB}"/>
    </a:ext>
  </a:extLst>
</a:theme>
</file>

<file path=ppt/theme/theme3.xml><?xml version="1.0" encoding="utf-8"?>
<a:theme xmlns:a="http://schemas.openxmlformats.org/drawingml/2006/main" name="2_20170420 Конкурс Лучший закупщик">
  <a:themeElements>
    <a:clrScheme name="Firm Format - Russian 5">
      <a:dk1>
        <a:srgbClr val="737373"/>
      </a:dk1>
      <a:lt1>
        <a:srgbClr val="FFFFFF"/>
      </a:lt1>
      <a:dk2>
        <a:srgbClr val="005DA3"/>
      </a:dk2>
      <a:lt2>
        <a:srgbClr val="FFFFFF"/>
      </a:lt2>
      <a:accent1>
        <a:srgbClr val="FFFFFF"/>
      </a:accent1>
      <a:accent2>
        <a:srgbClr val="005DA3"/>
      </a:accent2>
      <a:accent3>
        <a:srgbClr val="FFFFFF"/>
      </a:accent3>
      <a:accent4>
        <a:srgbClr val="616161"/>
      </a:accent4>
      <a:accent5>
        <a:srgbClr val="FFFFFF"/>
      </a:accent5>
      <a:accent6>
        <a:srgbClr val="005393"/>
      </a:accent6>
      <a:hlink>
        <a:srgbClr val="DD1E25"/>
      </a:hlink>
      <a:folHlink>
        <a:srgbClr val="99A4AB"/>
      </a:folHlink>
    </a:clrScheme>
    <a:fontScheme name="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4">
        <a:dk1>
          <a:srgbClr val="000000"/>
        </a:dk1>
        <a:lt1>
          <a:srgbClr val="FFFFFF"/>
        </a:lt1>
        <a:dk2>
          <a:srgbClr val="005DA3"/>
        </a:dk2>
        <a:lt2>
          <a:srgbClr val="FFFFFF"/>
        </a:lt2>
        <a:accent1>
          <a:srgbClr val="FFFFFF"/>
        </a:accent1>
        <a:accent2>
          <a:srgbClr val="005DA3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5393"/>
        </a:accent6>
        <a:hlink>
          <a:srgbClr val="DD1E25"/>
        </a:hlink>
        <a:folHlink>
          <a:srgbClr val="99A4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- Russian 5">
        <a:dk1>
          <a:srgbClr val="737373"/>
        </a:dk1>
        <a:lt1>
          <a:srgbClr val="FFFFFF"/>
        </a:lt1>
        <a:dk2>
          <a:srgbClr val="005DA3"/>
        </a:dk2>
        <a:lt2>
          <a:srgbClr val="FFFFFF"/>
        </a:lt2>
        <a:accent1>
          <a:srgbClr val="FFFFFF"/>
        </a:accent1>
        <a:accent2>
          <a:srgbClr val="005DA3"/>
        </a:accent2>
        <a:accent3>
          <a:srgbClr val="FFFFFF"/>
        </a:accent3>
        <a:accent4>
          <a:srgbClr val="616161"/>
        </a:accent4>
        <a:accent5>
          <a:srgbClr val="FFFFFF"/>
        </a:accent5>
        <a:accent6>
          <a:srgbClr val="005393"/>
        </a:accent6>
        <a:hlink>
          <a:srgbClr val="DD1E25"/>
        </a:hlink>
        <a:folHlink>
          <a:srgbClr val="99A4A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901</Words>
  <Application>Microsoft Office PowerPoint</Application>
  <PresentationFormat>Экран (4:3)</PresentationFormat>
  <Paragraphs>181</Paragraphs>
  <Slides>11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Тема Office</vt:lpstr>
      <vt:lpstr>19_Firm Format - Russian</vt:lpstr>
      <vt:lpstr>2_20170420 Конкурс Лучший закупщик</vt:lpstr>
      <vt:lpstr>think-cell Slide</vt:lpstr>
      <vt:lpstr>Лист</vt:lpstr>
      <vt:lpstr>Документ</vt:lpstr>
      <vt:lpstr>Document</vt:lpstr>
      <vt:lpstr>Презентация PowerPoint</vt:lpstr>
      <vt:lpstr>Программа встречи</vt:lpstr>
      <vt:lpstr>Знакомство с компанией</vt:lpstr>
      <vt:lpstr>Сотрудничество</vt:lpstr>
      <vt:lpstr>Реализация инвестиционного мероприятия</vt:lpstr>
      <vt:lpstr>Инвестиционные мероприятия ГИПа 2019г. распределены по лотам</vt:lpstr>
      <vt:lpstr>Инвестиционные мероприятия ГИПа 2019г. распределены по лотам</vt:lpstr>
      <vt:lpstr>Информация о лотах</vt:lpstr>
      <vt:lpstr>Информация о индивидуальных мероприятиях</vt:lpstr>
      <vt:lpstr>Адреса для обращения</vt:lpstr>
      <vt:lpstr>Дискуссия</vt:lpstr>
    </vt:vector>
  </TitlesOfParts>
  <Company>Severstal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Анишин Михаил Сергеевич</dc:creator>
  <cp:lastModifiedBy>ZhaboMA</cp:lastModifiedBy>
  <cp:revision>178</cp:revision>
  <cp:lastPrinted>2019-01-22T05:55:30Z</cp:lastPrinted>
  <dcterms:created xsi:type="dcterms:W3CDTF">2018-06-29T11:39:14Z</dcterms:created>
  <dcterms:modified xsi:type="dcterms:W3CDTF">2019-01-25T08:45:26Z</dcterms:modified>
</cp:coreProperties>
</file>